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sldIdLst>
    <p:sldId id="270" r:id="rId2"/>
    <p:sldId id="275" r:id="rId3"/>
    <p:sldId id="313" r:id="rId4"/>
    <p:sldId id="310" r:id="rId5"/>
    <p:sldId id="368" r:id="rId6"/>
    <p:sldId id="314" r:id="rId7"/>
    <p:sldId id="364" r:id="rId8"/>
    <p:sldId id="369" r:id="rId9"/>
    <p:sldId id="382" r:id="rId10"/>
    <p:sldId id="370" r:id="rId11"/>
    <p:sldId id="383" r:id="rId12"/>
    <p:sldId id="379" r:id="rId13"/>
    <p:sldId id="315" r:id="rId14"/>
    <p:sldId id="371" r:id="rId15"/>
    <p:sldId id="380" r:id="rId16"/>
    <p:sldId id="372" r:id="rId17"/>
    <p:sldId id="373" r:id="rId18"/>
    <p:sldId id="374" r:id="rId19"/>
    <p:sldId id="375" r:id="rId20"/>
    <p:sldId id="376" r:id="rId21"/>
    <p:sldId id="316" r:id="rId22"/>
    <p:sldId id="381" r:id="rId23"/>
    <p:sldId id="384" r:id="rId24"/>
    <p:sldId id="385" r:id="rId25"/>
  </p:sldIdLst>
  <p:sldSz cx="9906000" cy="6858000" type="A4"/>
  <p:notesSz cx="6858000" cy="9144000"/>
  <p:embeddedFontLst>
    <p:embeddedFont>
      <p:font typeface="나눔바른고딕" charset="-127"/>
      <p:regular r:id="rId26"/>
      <p:bold r:id="rId27"/>
    </p:embeddedFont>
    <p:embeddedFont>
      <p:font typeface="Calibri" pitchFamily="34" charset="0"/>
      <p:regular r:id="rId28"/>
      <p:bold r:id="rId29"/>
      <p:italic r:id="rId30"/>
      <p:boldItalic r:id="rId31"/>
    </p:embeddedFont>
    <p:embeddedFont>
      <p:font typeface="맑은 고딕" pitchFamily="50" charset="-127"/>
      <p:regular r:id="rId32"/>
      <p:bold r:id="rId33"/>
    </p:embeddedFont>
    <p:embeddedFont>
      <p:font typeface="나눔고딕" pitchFamily="50" charset="-127"/>
      <p:regular r:id="rId34"/>
      <p:bold r:id="rId35"/>
    </p:embeddedFont>
    <p:embeddedFont>
      <p:font typeface="Calibri Light" pitchFamily="34" charset="0"/>
      <p:regular r:id="rId36"/>
      <p:italic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4E5663"/>
    <a:srgbClr val="E7535F"/>
    <a:srgbClr val="F2DDC0"/>
    <a:srgbClr val="7198C0"/>
    <a:srgbClr val="5F7F9F"/>
    <a:srgbClr val="262626"/>
    <a:srgbClr val="303030"/>
    <a:srgbClr val="282828"/>
    <a:srgbClr val="353942"/>
    <a:srgbClr val="FF697A"/>
  </p:clrMru>
  <p:extLst>
    <p:ext uri="{E76CE94A-603C-4142-B9EB-6D1370010A27}">
      <p14:discardImageEditData xmlns="" xmlns:p14="http://schemas.microsoft.com/office/powerpoint/2010/main" val="1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0247" autoAdjust="0"/>
    <p:restoredTop sz="94660"/>
  </p:normalViewPr>
  <p:slideViewPr>
    <p:cSldViewPr snapToGrid="0">
      <p:cViewPr varScale="1">
        <p:scale>
          <a:sx n="78" d="100"/>
          <a:sy n="78" d="100"/>
        </p:scale>
        <p:origin x="-1008" y="-84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3597-90CA-440A-9940-6C69264F9B26}" type="datetimeFigureOut">
              <a:rPr lang="ko-KR" altLang="en-US" smtClean="0"/>
              <a:pPr/>
              <a:t>2017-04-28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A0115-3A2C-4F09-A421-5979B8A14F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253642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3597-90CA-440A-9940-6C69264F9B26}" type="datetimeFigureOut">
              <a:rPr lang="ko-KR" altLang="en-US" smtClean="0"/>
              <a:pPr/>
              <a:t>2017-04-28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A0115-3A2C-4F09-A421-5979B8A14F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954045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3597-90CA-440A-9940-6C69264F9B26}" type="datetimeFigureOut">
              <a:rPr lang="ko-KR" altLang="en-US" smtClean="0"/>
              <a:pPr/>
              <a:t>2017-04-28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A0115-3A2C-4F09-A421-5979B8A14F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075471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3597-90CA-440A-9940-6C69264F9B26}" type="datetimeFigureOut">
              <a:rPr lang="ko-KR" altLang="en-US" smtClean="0"/>
              <a:pPr/>
              <a:t>2017-04-28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A0115-3A2C-4F09-A421-5979B8A14F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658749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3597-90CA-440A-9940-6C69264F9B26}" type="datetimeFigureOut">
              <a:rPr lang="ko-KR" altLang="en-US" smtClean="0"/>
              <a:pPr/>
              <a:t>2017-04-28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A0115-3A2C-4F09-A421-5979B8A14F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208193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3597-90CA-440A-9940-6C69264F9B26}" type="datetimeFigureOut">
              <a:rPr lang="ko-KR" altLang="en-US" smtClean="0"/>
              <a:pPr/>
              <a:t>2017-04-28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A0115-3A2C-4F09-A421-5979B8A14F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82794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3597-90CA-440A-9940-6C69264F9B26}" type="datetimeFigureOut">
              <a:rPr lang="ko-KR" altLang="en-US" smtClean="0"/>
              <a:pPr/>
              <a:t>2017-04-28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A0115-3A2C-4F09-A421-5979B8A14F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033272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3597-90CA-440A-9940-6C69264F9B26}" type="datetimeFigureOut">
              <a:rPr lang="ko-KR" altLang="en-US" smtClean="0"/>
              <a:pPr/>
              <a:t>2017-04-28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A0115-3A2C-4F09-A421-5979B8A14F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424204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3597-90CA-440A-9940-6C69264F9B26}" type="datetimeFigureOut">
              <a:rPr lang="ko-KR" altLang="en-US" smtClean="0"/>
              <a:pPr/>
              <a:t>2017-04-28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A0115-3A2C-4F09-A421-5979B8A14F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46581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3597-90CA-440A-9940-6C69264F9B26}" type="datetimeFigureOut">
              <a:rPr lang="ko-KR" altLang="en-US" smtClean="0"/>
              <a:pPr/>
              <a:t>2017-04-28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A0115-3A2C-4F09-A421-5979B8A14F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662054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C3597-90CA-440A-9940-6C69264F9B26}" type="datetimeFigureOut">
              <a:rPr lang="ko-KR" altLang="en-US" smtClean="0"/>
              <a:pPr/>
              <a:t>2017-04-28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A0115-3A2C-4F09-A421-5979B8A14F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392647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C3597-90CA-440A-9940-6C69264F9B26}" type="datetimeFigureOut">
              <a:rPr lang="ko-KR" altLang="en-US" smtClean="0"/>
              <a:pPr/>
              <a:t>2017-04-28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A0115-3A2C-4F09-A421-5979B8A14FE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718921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906001" cy="6858000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2743199" y="2070101"/>
            <a:ext cx="4556125" cy="2927709"/>
            <a:chOff x="3035300" y="2089636"/>
            <a:chExt cx="3835400" cy="2498827"/>
          </a:xfrm>
        </p:grpSpPr>
        <p:sp>
          <p:nvSpPr>
            <p:cNvPr id="7" name="직사각형 6"/>
            <p:cNvSpPr/>
            <p:nvPr/>
          </p:nvSpPr>
          <p:spPr>
            <a:xfrm>
              <a:off x="4708605" y="4371743"/>
              <a:ext cx="488763" cy="2167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altLang="ko-KR" sz="105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April.</a:t>
              </a:r>
              <a:r>
                <a:rPr lang="en-US" altLang="ko-KR" sz="10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</a:t>
              </a:r>
              <a:endParaRPr lang="en-US" altLang="ko-KR" sz="11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3409448" y="3119586"/>
              <a:ext cx="3087110" cy="341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ko-KR" altLang="en-US" sz="20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영화 리뷰사이트 </a:t>
              </a:r>
              <a:r>
                <a:rPr lang="en-US" altLang="ko-KR" sz="20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Movie Connect</a:t>
              </a:r>
              <a:endParaRPr lang="ko-KR" altLang="en-US" sz="2000" dirty="0">
                <a:solidFill>
                  <a:prstClr val="black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948741" y="3616912"/>
              <a:ext cx="2003084" cy="2626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ko-KR" altLang="en-US" sz="14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김민수</a:t>
              </a:r>
              <a:endPara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3035300" y="3488917"/>
              <a:ext cx="3835400" cy="0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모서리가 둥근 직사각형 17"/>
            <p:cNvSpPr/>
            <p:nvPr/>
          </p:nvSpPr>
          <p:spPr>
            <a:xfrm>
              <a:off x="4488667" y="2089636"/>
              <a:ext cx="920038" cy="885707"/>
            </a:xfrm>
            <a:prstGeom prst="roundRect">
              <a:avLst>
                <a:gd name="adj" fmla="val 50000"/>
              </a:avLst>
            </a:prstGeom>
            <a:solidFill>
              <a:srgbClr val="E753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520361" y="2140650"/>
              <a:ext cx="865253" cy="7289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en-US" altLang="ko-KR" sz="1100" b="1" dirty="0" err="1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Kic</a:t>
              </a:r>
              <a:r>
                <a:rPr lang="en-US" altLang="ko-KR" sz="11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11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캠퍼스</a:t>
              </a:r>
              <a:endParaRPr lang="en-US" altLang="ko-KR" sz="11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vl="0" algn="ctr">
                <a:lnSpc>
                  <a:spcPct val="150000"/>
                </a:lnSpc>
              </a:pPr>
              <a:r>
                <a:rPr lang="en-US" altLang="ko-KR" sz="11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x</a:t>
              </a:r>
            </a:p>
            <a:p>
              <a:pPr lvl="0" algn="ctr">
                <a:lnSpc>
                  <a:spcPct val="150000"/>
                </a:lnSpc>
              </a:pPr>
              <a:r>
                <a:rPr lang="en-US" altLang="ko-KR" sz="11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Semi  project</a:t>
              </a:r>
            </a:p>
          </p:txBody>
        </p:sp>
        <p:sp>
          <p:nvSpPr>
            <p:cNvPr id="21" name="이등변 삼각형 20"/>
            <p:cNvSpPr/>
            <p:nvPr/>
          </p:nvSpPr>
          <p:spPr>
            <a:xfrm rot="10800000">
              <a:off x="4922016" y="4318346"/>
              <a:ext cx="61940" cy="53396"/>
            </a:xfrm>
            <a:prstGeom prst="triangle">
              <a:avLst/>
            </a:prstGeom>
            <a:solidFill>
              <a:srgbClr val="E753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</p:spTree>
    <p:extLst>
      <p:ext uri="{BB962C8B-B14F-4D97-AF65-F5344CB8AC3E}">
        <p14:creationId xmlns="" xmlns:p14="http://schemas.microsoft.com/office/powerpoint/2010/main" val="26413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0" y="899034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68300" y="234196"/>
            <a:ext cx="2961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세부일정 추진 계획</a:t>
            </a:r>
            <a:r>
              <a:rPr lang="en-US" altLang="ko-KR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간트차트</a:t>
            </a:r>
            <a:endParaRPr lang="ko-KR" altLang="en-US" dirty="0"/>
          </a:p>
        </p:txBody>
      </p:sp>
      <p:pic>
        <p:nvPicPr>
          <p:cNvPr id="83" name="그림 82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1694" y="1195070"/>
            <a:ext cx="5899785" cy="4382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62760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0" y="899034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68300" y="234196"/>
            <a:ext cx="2961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세부일정 추진 계획</a:t>
            </a:r>
            <a:r>
              <a:rPr lang="en-US" altLang="ko-KR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간트차트</a:t>
            </a:r>
            <a:endParaRPr lang="ko-KR" altLang="en-US" dirty="0"/>
          </a:p>
        </p:txBody>
      </p:sp>
      <p:pic>
        <p:nvPicPr>
          <p:cNvPr id="85" name="그림 84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209800"/>
            <a:ext cx="9235440" cy="3596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62760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0" y="899034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68300" y="234196"/>
            <a:ext cx="1905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Data Base </a:t>
            </a:r>
            <a:r>
              <a:rPr lang="ko-KR" altLang="en-US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설계도</a:t>
            </a:r>
            <a:endParaRPr lang="ko-KR" altLang="en-US" dirty="0"/>
          </a:p>
        </p:txBody>
      </p:sp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799118" y="1307553"/>
          <a:ext cx="2000264" cy="220898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00264"/>
              </a:tblGrid>
              <a:tr h="3145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회원 </a:t>
                      </a:r>
                      <a:r>
                        <a:rPr lang="en-US" altLang="ko-KR" dirty="0" smtClean="0"/>
                        <a:t>Table</a:t>
                      </a:r>
                      <a:endParaRPr lang="ko-KR" altLang="en-US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</a:tr>
              <a:tr h="2227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aseline="0" dirty="0" err="1" smtClean="0">
                          <a:latin typeface="+mn-ea"/>
                          <a:ea typeface="+mn-ea"/>
                        </a:rPr>
                        <a:t>MemberNum</a:t>
                      </a:r>
                      <a:r>
                        <a:rPr lang="ko-KR" altLang="en-US" sz="1100" baseline="0" dirty="0" smtClean="0"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-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num (PK)</a:t>
                      </a:r>
                    </a:p>
                  </a:txBody>
                  <a:tcPr/>
                </a:tc>
              </a:tr>
              <a:tr h="15841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latin typeface="+mn-ea"/>
                          <a:ea typeface="+mn-ea"/>
                        </a:rPr>
                        <a:t>MemberName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-</a:t>
                      </a:r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 varchar2(10)</a:t>
                      </a:r>
                    </a:p>
                    <a:p>
                      <a:pPr latinLnBrk="1"/>
                      <a:r>
                        <a:rPr lang="en-US" altLang="ko-KR" sz="1100" baseline="0" dirty="0" err="1" smtClean="0">
                          <a:latin typeface="+mn-ea"/>
                          <a:ea typeface="+mn-ea"/>
                        </a:rPr>
                        <a:t>MemberID</a:t>
                      </a:r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    - varchar2(15)</a:t>
                      </a:r>
                    </a:p>
                    <a:p>
                      <a:pPr latinLnBrk="1"/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Gender         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-</a:t>
                      </a:r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 varchar2(10)</a:t>
                      </a:r>
                    </a:p>
                    <a:p>
                      <a:pPr latinLnBrk="1"/>
                      <a:r>
                        <a:rPr lang="en-US" altLang="ko-KR" sz="1100" dirty="0" err="1" smtClean="0">
                          <a:latin typeface="+mn-ea"/>
                          <a:ea typeface="+mn-ea"/>
                        </a:rPr>
                        <a:t>MemberPwd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- vahrchar2(100)</a:t>
                      </a:r>
                    </a:p>
                    <a:p>
                      <a:pPr latinLnBrk="1"/>
                      <a:r>
                        <a:rPr lang="en-US" altLang="ko-KR" sz="1100" baseline="0" dirty="0" err="1" smtClean="0">
                          <a:latin typeface="+mn-ea"/>
                          <a:ea typeface="+mn-ea"/>
                        </a:rPr>
                        <a:t>MemberEmail</a:t>
                      </a:r>
                      <a:r>
                        <a:rPr lang="ko-KR" altLang="en-US" sz="1100" baseline="0" dirty="0" smtClean="0"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- varchar2</a:t>
                      </a:r>
                    </a:p>
                    <a:p>
                      <a:pPr latinLnBrk="1"/>
                      <a:r>
                        <a:rPr lang="en-US" altLang="ko-KR" sz="1100" baseline="0" dirty="0" err="1" smtClean="0">
                          <a:latin typeface="+mn-ea"/>
                          <a:ea typeface="+mn-ea"/>
                        </a:rPr>
                        <a:t>MemberRank</a:t>
                      </a:r>
                      <a:r>
                        <a:rPr lang="ko-KR" altLang="en-US" sz="1100" baseline="0" dirty="0" smtClean="0">
                          <a:latin typeface="+mn-ea"/>
                          <a:ea typeface="+mn-ea"/>
                        </a:rPr>
                        <a:t>   </a:t>
                      </a:r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- varchar2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 err="1" smtClean="0">
                          <a:latin typeface="+mn-ea"/>
                          <a:ea typeface="+mn-ea"/>
                        </a:rPr>
                        <a:t>MemberGengre</a:t>
                      </a:r>
                      <a:r>
                        <a:rPr lang="ko-KR" altLang="en-US" sz="11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- varchar2 </a:t>
                      </a:r>
                    </a:p>
                    <a:p>
                      <a:pPr latinLnBrk="1"/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Salt           -vahrchar2(100)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7261448" y="2223160"/>
          <a:ext cx="2000264" cy="216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0264"/>
              </a:tblGrid>
              <a:tr h="31006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고딕" pitchFamily="50" charset="-127"/>
                          <a:ea typeface="나눔고딕" pitchFamily="50" charset="-127"/>
                        </a:rPr>
                        <a:t>영화</a:t>
                      </a:r>
                      <a:r>
                        <a:rPr lang="en-US" altLang="ko-KR" dirty="0" smtClean="0">
                          <a:latin typeface="나눔고딕" pitchFamily="50" charset="-127"/>
                          <a:ea typeface="나눔고딕" pitchFamily="50" charset="-127"/>
                        </a:rPr>
                        <a:t>Table</a:t>
                      </a:r>
                      <a:endParaRPr lang="ko-KR" altLang="en-US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</a:tr>
              <a:tr h="21963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latin typeface="+mn-ea"/>
                          <a:ea typeface="+mn-ea"/>
                        </a:rPr>
                        <a:t>MovieNum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 -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num (PK)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15354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latin typeface="+mn-ea"/>
                          <a:ea typeface="+mn-ea"/>
                        </a:rPr>
                        <a:t>MovieTitle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-</a:t>
                      </a:r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 varchar2(10)</a:t>
                      </a:r>
                    </a:p>
                    <a:p>
                      <a:pPr latinLnBrk="1"/>
                      <a:endParaRPr lang="en-US" altLang="ko-KR" sz="1100" baseline="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100" baseline="0" dirty="0" err="1" smtClean="0">
                          <a:latin typeface="+mn-ea"/>
                          <a:ea typeface="+mn-ea"/>
                        </a:rPr>
                        <a:t>MovieImage</a:t>
                      </a:r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 - varchar2(15)</a:t>
                      </a:r>
                    </a:p>
                    <a:p>
                      <a:pPr latinLnBrk="1"/>
                      <a:endParaRPr lang="en-US" altLang="ko-KR" sz="1100" baseline="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100" baseline="0" dirty="0" err="1" smtClean="0">
                          <a:latin typeface="+mn-ea"/>
                          <a:ea typeface="+mn-ea"/>
                        </a:rPr>
                        <a:t>MovieGengre</a:t>
                      </a:r>
                      <a:r>
                        <a:rPr lang="ko-KR" altLang="en-US" sz="1100" baseline="0" dirty="0" smtClean="0">
                          <a:latin typeface="+mn-ea"/>
                          <a:ea typeface="+mn-ea"/>
                        </a:rPr>
                        <a:t>     </a:t>
                      </a:r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- varchar2</a:t>
                      </a:r>
                    </a:p>
                    <a:p>
                      <a:pPr latinLnBrk="1"/>
                      <a:endParaRPr lang="en-US" altLang="ko-KR" sz="1100" baseline="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100" dirty="0" err="1" smtClean="0">
                          <a:latin typeface="+mn-ea"/>
                          <a:ea typeface="+mn-ea"/>
                        </a:rPr>
                        <a:t>MoviePermission</a:t>
                      </a:r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 – varchar2</a:t>
                      </a:r>
                      <a:endParaRPr lang="en-US" altLang="ko-KR" sz="1100" dirty="0" smtClean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/>
        </p:nvGraphicFramePr>
        <p:xfrm>
          <a:off x="4093096" y="2009800"/>
          <a:ext cx="2000264" cy="2557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0264"/>
              </a:tblGrid>
              <a:tr h="36505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latin typeface="나눔고딕" pitchFamily="50" charset="-127"/>
                          <a:ea typeface="나눔고딕" pitchFamily="50" charset="-127"/>
                        </a:rPr>
                        <a:t>리뷰 </a:t>
                      </a:r>
                      <a:r>
                        <a:rPr lang="en-US" altLang="ko-KR" dirty="0" smtClean="0">
                          <a:latin typeface="나눔고딕" pitchFamily="50" charset="-127"/>
                          <a:ea typeface="나눔고딕" pitchFamily="50" charset="-127"/>
                        </a:rPr>
                        <a:t>Table</a:t>
                      </a:r>
                      <a:endParaRPr lang="ko-KR" altLang="en-US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</a:tr>
              <a:tr h="4200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latin typeface="+mn-ea"/>
                          <a:ea typeface="+mn-ea"/>
                        </a:rPr>
                        <a:t>ReviewNum</a:t>
                      </a:r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 - 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num(PK)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aseline="0" dirty="0" err="1" smtClean="0">
                          <a:latin typeface="+mn-ea"/>
                          <a:ea typeface="+mn-ea"/>
                        </a:rPr>
                        <a:t>MovieNum</a:t>
                      </a:r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 - num(FK)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aseline="0" dirty="0" err="1" smtClean="0">
                          <a:latin typeface="+mn-ea"/>
                          <a:ea typeface="+mn-ea"/>
                        </a:rPr>
                        <a:t>MemberNum</a:t>
                      </a:r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 – num(FK)</a:t>
                      </a:r>
                      <a:endParaRPr lang="en-US" altLang="ko-KR" sz="1100" dirty="0" smtClean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1597092">
                <a:tc>
                  <a:txBody>
                    <a:bodyPr/>
                    <a:lstStyle/>
                    <a:p>
                      <a:pPr latinLnBrk="1"/>
                      <a:endParaRPr lang="en-US" altLang="ko-KR" sz="1100" baseline="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100" baseline="0" dirty="0" err="1" smtClean="0">
                          <a:latin typeface="+mn-ea"/>
                          <a:ea typeface="+mn-ea"/>
                        </a:rPr>
                        <a:t>ReviewContent</a:t>
                      </a:r>
                      <a:r>
                        <a:rPr lang="ko-KR" altLang="en-US" sz="1100" baseline="0" dirty="0" smtClean="0"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- varchar2</a:t>
                      </a:r>
                    </a:p>
                    <a:p>
                      <a:pPr latinLnBrk="1"/>
                      <a:endParaRPr lang="en-US" altLang="ko-KR" sz="1100" baseline="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100" baseline="0" dirty="0" err="1" smtClean="0">
                          <a:latin typeface="+mn-ea"/>
                          <a:ea typeface="+mn-ea"/>
                        </a:rPr>
                        <a:t>ReviewWriteDate</a:t>
                      </a:r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 - date</a:t>
                      </a:r>
                    </a:p>
                    <a:p>
                      <a:pPr latinLnBrk="1"/>
                      <a:endParaRPr lang="en-US" altLang="ko-KR" sz="1100" baseline="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Grade – num</a:t>
                      </a:r>
                    </a:p>
                    <a:p>
                      <a:pPr latinLnBrk="1"/>
                      <a:endParaRPr lang="en-US" altLang="ko-KR" sz="1100" baseline="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endParaRPr lang="en-US" altLang="ko-KR" sz="1100" baseline="0" dirty="0" smtClean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/>
        </p:nvGraphicFramePr>
        <p:xfrm>
          <a:off x="814358" y="3830957"/>
          <a:ext cx="2000264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00264"/>
              </a:tblGrid>
              <a:tr h="3249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Q&amp;A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en-US" altLang="ko-KR" dirty="0" smtClean="0"/>
                        <a:t>Table</a:t>
                      </a:r>
                      <a:endParaRPr lang="ko-KR" altLang="en-US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/>
                </a:tc>
              </a:tr>
              <a:tr h="3791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 smtClean="0">
                          <a:latin typeface="+mn-ea"/>
                          <a:ea typeface="+mn-ea"/>
                        </a:rPr>
                        <a:t>BoardNum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   -num(PK) </a:t>
                      </a:r>
                    </a:p>
                    <a:p>
                      <a:pPr latinLnBrk="1"/>
                      <a:r>
                        <a:rPr lang="en-US" altLang="ko-KR" sz="1100" dirty="0" err="1" smtClean="0">
                          <a:latin typeface="+mn-ea"/>
                          <a:ea typeface="+mn-ea"/>
                        </a:rPr>
                        <a:t>MemberNum</a:t>
                      </a:r>
                      <a:r>
                        <a:rPr lang="ko-KR" altLang="en-US" sz="1100" dirty="0" smtClean="0"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1100" dirty="0" smtClean="0">
                          <a:latin typeface="+mn-ea"/>
                          <a:ea typeface="+mn-ea"/>
                        </a:rPr>
                        <a:t>-num(FK)</a:t>
                      </a: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1393305">
                <a:tc>
                  <a:txBody>
                    <a:bodyPr/>
                    <a:lstStyle/>
                    <a:p>
                      <a:pPr latinLnBrk="1"/>
                      <a:endParaRPr lang="en-US" altLang="ko-KR" sz="1100" baseline="0" dirty="0" smtClean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100" baseline="0" dirty="0" err="1" smtClean="0">
                          <a:latin typeface="+mn-ea"/>
                          <a:ea typeface="+mn-ea"/>
                        </a:rPr>
                        <a:t>WriteDate</a:t>
                      </a:r>
                      <a:r>
                        <a:rPr lang="ko-KR" altLang="en-US" sz="11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- date</a:t>
                      </a:r>
                    </a:p>
                    <a:p>
                      <a:pPr latinLnBrk="1"/>
                      <a:r>
                        <a:rPr lang="en-US" altLang="ko-KR" sz="1100" baseline="0" dirty="0" err="1" smtClean="0">
                          <a:latin typeface="+mn-ea"/>
                          <a:ea typeface="+mn-ea"/>
                        </a:rPr>
                        <a:t>BoardCount</a:t>
                      </a:r>
                      <a:r>
                        <a:rPr lang="ko-KR" altLang="en-US" sz="1100" baseline="0" dirty="0" smtClean="0">
                          <a:latin typeface="+mn-ea"/>
                          <a:ea typeface="+mn-ea"/>
                        </a:rPr>
                        <a:t>   </a:t>
                      </a:r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- num</a:t>
                      </a:r>
                    </a:p>
                    <a:p>
                      <a:pPr latinLnBrk="1"/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aseline="0" dirty="0" smtClean="0">
                          <a:latin typeface="+mn-ea"/>
                          <a:ea typeface="+mn-ea"/>
                        </a:rPr>
                        <a:t>조회</a:t>
                      </a:r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100" baseline="0" dirty="0" err="1" smtClean="0">
                          <a:latin typeface="+mn-ea"/>
                          <a:ea typeface="+mn-ea"/>
                        </a:rPr>
                        <a:t>BoardTitle</a:t>
                      </a:r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 - varchar2</a:t>
                      </a:r>
                    </a:p>
                    <a:p>
                      <a:pPr latinLnBrk="1"/>
                      <a:r>
                        <a:rPr lang="en-US" altLang="ko-KR" sz="1100" baseline="0" dirty="0" err="1" smtClean="0">
                          <a:latin typeface="+mn-ea"/>
                          <a:ea typeface="+mn-ea"/>
                        </a:rPr>
                        <a:t>BoardContent</a:t>
                      </a:r>
                      <a:r>
                        <a:rPr lang="ko-KR" altLang="en-US" sz="11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– varchar2</a:t>
                      </a:r>
                    </a:p>
                    <a:p>
                      <a:pPr latinLnBrk="1"/>
                      <a:r>
                        <a:rPr lang="en-US" altLang="ko-KR" sz="1100" baseline="0" dirty="0" err="1" smtClean="0">
                          <a:latin typeface="+mn-ea"/>
                          <a:ea typeface="+mn-ea"/>
                        </a:rPr>
                        <a:t>BoardPermission</a:t>
                      </a:r>
                      <a:r>
                        <a:rPr lang="ko-KR" altLang="en-US" sz="1100" baseline="0" dirty="0" smtClean="0"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- varchar2</a:t>
                      </a:r>
                    </a:p>
                    <a:p>
                      <a:pPr latinLnBrk="1"/>
                      <a:r>
                        <a:rPr lang="en-US" altLang="ko-KR" sz="1100" baseline="0" dirty="0" smtClean="0">
                          <a:latin typeface="+mn-ea"/>
                          <a:ea typeface="+mn-ea"/>
                        </a:rPr>
                        <a:t> </a:t>
                      </a:r>
                      <a:endParaRPr lang="en-US" altLang="ko-KR" sz="1100" dirty="0" smtClean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34" name="직선 연결선 33"/>
          <p:cNvCxnSpPr/>
          <p:nvPr/>
        </p:nvCxnSpPr>
        <p:spPr>
          <a:xfrm>
            <a:off x="6109320" y="3375288"/>
            <a:ext cx="10801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2814622" y="5167322"/>
            <a:ext cx="9184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/>
          <p:cNvSpPr/>
          <p:nvPr/>
        </p:nvSpPr>
        <p:spPr>
          <a:xfrm>
            <a:off x="2901300" y="5080644"/>
            <a:ext cx="142876" cy="14287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연결선 36"/>
          <p:cNvCxnSpPr/>
          <p:nvPr/>
        </p:nvCxnSpPr>
        <p:spPr>
          <a:xfrm rot="16200000" flipV="1">
            <a:off x="2779273" y="4916918"/>
            <a:ext cx="213573" cy="142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 rot="5400000" flipH="1" flipV="1">
            <a:off x="2778903" y="5274479"/>
            <a:ext cx="214314" cy="142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 rot="5400000" flipH="1" flipV="1">
            <a:off x="2804362" y="4234638"/>
            <a:ext cx="1858182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2814622" y="3325174"/>
            <a:ext cx="9184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rot="5400000">
            <a:off x="2789698" y="2928140"/>
            <a:ext cx="284958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/>
          <p:cNvGrpSpPr/>
          <p:nvPr/>
        </p:nvGrpSpPr>
        <p:grpSpPr>
          <a:xfrm rot="10800000">
            <a:off x="6111600" y="3162684"/>
            <a:ext cx="285752" cy="428628"/>
            <a:chOff x="3153904" y="1652004"/>
            <a:chExt cx="285752" cy="428628"/>
          </a:xfrm>
        </p:grpSpPr>
        <p:sp>
          <p:nvSpPr>
            <p:cNvPr id="43" name="타원 42"/>
            <p:cNvSpPr/>
            <p:nvPr/>
          </p:nvSpPr>
          <p:spPr>
            <a:xfrm>
              <a:off x="3153904" y="1794880"/>
              <a:ext cx="142876" cy="142876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직선 연결선 43"/>
            <p:cNvCxnSpPr>
              <a:stCxn id="43" idx="7"/>
            </p:cNvCxnSpPr>
            <p:nvPr/>
          </p:nvCxnSpPr>
          <p:spPr>
            <a:xfrm rot="5400000" flipH="1" flipV="1">
              <a:off x="3275856" y="1652004"/>
              <a:ext cx="163800" cy="163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>
              <a:stCxn id="43" idx="5"/>
            </p:cNvCxnSpPr>
            <p:nvPr/>
          </p:nvCxnSpPr>
          <p:spPr>
            <a:xfrm rot="16200000" flipH="1">
              <a:off x="3275856" y="1916832"/>
              <a:ext cx="163800" cy="163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직선 연결선 45"/>
          <p:cNvCxnSpPr/>
          <p:nvPr/>
        </p:nvCxnSpPr>
        <p:spPr>
          <a:xfrm rot="5400000">
            <a:off x="6975350" y="3373354"/>
            <a:ext cx="284958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6181328" y="3375288"/>
            <a:ext cx="10801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그룹 47"/>
          <p:cNvGrpSpPr/>
          <p:nvPr/>
        </p:nvGrpSpPr>
        <p:grpSpPr>
          <a:xfrm>
            <a:off x="2796952" y="2729880"/>
            <a:ext cx="1350482" cy="771100"/>
            <a:chOff x="2357422" y="1053876"/>
            <a:chExt cx="1350482" cy="771100"/>
          </a:xfrm>
        </p:grpSpPr>
        <p:cxnSp>
          <p:nvCxnSpPr>
            <p:cNvPr id="49" name="직선 연결선 48"/>
            <p:cNvCxnSpPr/>
            <p:nvPr/>
          </p:nvCxnSpPr>
          <p:spPr>
            <a:xfrm rot="5400000" flipH="1" flipV="1">
              <a:off x="3479506" y="1053876"/>
              <a:ext cx="163800" cy="163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 rot="16200000" flipH="1">
              <a:off x="3479506" y="1318704"/>
              <a:ext cx="163800" cy="163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 flipV="1">
              <a:off x="2357422" y="1253520"/>
              <a:ext cx="1350482" cy="171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 rot="5400000">
              <a:off x="2358216" y="1682100"/>
              <a:ext cx="284958" cy="7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타원 52"/>
          <p:cNvSpPr/>
          <p:nvPr/>
        </p:nvSpPr>
        <p:spPr>
          <a:xfrm>
            <a:off x="3805064" y="2843416"/>
            <a:ext cx="142876" cy="142876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2760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368300" y="0"/>
            <a:ext cx="0" cy="500896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68300" y="234196"/>
            <a:ext cx="1380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  <a:endParaRPr lang="ko-KR" altLang="en-US" dirty="0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4865" r="4865"/>
          <a:stretch/>
        </p:blipFill>
        <p:spPr>
          <a:xfrm>
            <a:off x="1" y="2977857"/>
            <a:ext cx="9906000" cy="902286"/>
          </a:xfrm>
          <a:prstGeom prst="rect">
            <a:avLst/>
          </a:prstGeom>
        </p:spPr>
      </p:pic>
      <p:grpSp>
        <p:nvGrpSpPr>
          <p:cNvPr id="57" name="그룹 56"/>
          <p:cNvGrpSpPr/>
          <p:nvPr/>
        </p:nvGrpSpPr>
        <p:grpSpPr>
          <a:xfrm>
            <a:off x="4033309" y="2410883"/>
            <a:ext cx="1842173" cy="1839384"/>
            <a:chOff x="4035210" y="2465468"/>
            <a:chExt cx="1732837" cy="1730214"/>
          </a:xfrm>
        </p:grpSpPr>
        <p:sp>
          <p:nvSpPr>
            <p:cNvPr id="16" name="타원 15"/>
            <p:cNvSpPr/>
            <p:nvPr/>
          </p:nvSpPr>
          <p:spPr>
            <a:xfrm>
              <a:off x="4035210" y="2465468"/>
              <a:ext cx="1730213" cy="1730214"/>
            </a:xfrm>
            <a:prstGeom prst="ellipse">
              <a:avLst/>
            </a:prstGeom>
            <a:solidFill>
              <a:srgbClr val="E753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4" name="이등변 삼각형 23"/>
            <p:cNvSpPr/>
            <p:nvPr/>
          </p:nvSpPr>
          <p:spPr>
            <a:xfrm rot="5400000">
              <a:off x="5652464" y="3289718"/>
              <a:ext cx="149452" cy="81714"/>
            </a:xfrm>
            <a:prstGeom prst="triangle">
              <a:avLst/>
            </a:prstGeom>
            <a:solidFill>
              <a:srgbClr val="E753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grpSp>
          <p:nvGrpSpPr>
            <p:cNvPr id="42" name="그룹 41"/>
            <p:cNvGrpSpPr/>
            <p:nvPr/>
          </p:nvGrpSpPr>
          <p:grpSpPr>
            <a:xfrm>
              <a:off x="4155737" y="2610808"/>
              <a:ext cx="1489165" cy="957018"/>
              <a:chOff x="958726" y="2610808"/>
              <a:chExt cx="1489165" cy="957018"/>
            </a:xfrm>
          </p:grpSpPr>
          <p:sp>
            <p:nvSpPr>
              <p:cNvPr id="43" name="직사각형 42"/>
              <p:cNvSpPr/>
              <p:nvPr/>
            </p:nvSpPr>
            <p:spPr>
              <a:xfrm>
                <a:off x="1383941" y="2610808"/>
                <a:ext cx="638730" cy="2895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400" u="sng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Part3.</a:t>
                </a:r>
                <a:endParaRPr lang="ko-KR" altLang="en-US" sz="1400" u="sng" dirty="0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958726" y="3017758"/>
                <a:ext cx="1489165" cy="5500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600" b="1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Movie Connect</a:t>
                </a:r>
              </a:p>
              <a:p>
                <a:pPr algn="ctr"/>
                <a:r>
                  <a:rPr lang="ko-KR" altLang="en-US" sz="1600" b="1" dirty="0" err="1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회면구성</a:t>
                </a:r>
                <a:r>
                  <a:rPr lang="ko-KR" altLang="en-US" sz="1600" b="1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및 기능</a:t>
                </a:r>
                <a:endParaRPr lang="en-US" altLang="ko-KR" sz="16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46" name="직선 연결선 45"/>
              <p:cNvCxnSpPr/>
              <p:nvPr/>
            </p:nvCxnSpPr>
            <p:spPr>
              <a:xfrm>
                <a:off x="1108761" y="3511854"/>
                <a:ext cx="1189088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="" xmlns:p14="http://schemas.microsoft.com/office/powerpoint/2010/main" val="363269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15525" cy="68626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0" y="985488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564410" y="1275000"/>
            <a:ext cx="19960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535F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01. Header </a:t>
            </a:r>
            <a:r>
              <a:rPr lang="ko-KR" altLang="en-US" sz="2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535F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부분</a:t>
            </a:r>
            <a:endParaRPr lang="ko-KR" altLang="en-US" sz="2000" b="1" dirty="0">
              <a:solidFill>
                <a:srgbClr val="E7535F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26502" y="1768702"/>
            <a:ext cx="281282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메뉴 상단 바</a:t>
            </a:r>
            <a:endParaRPr lang="en-US" altLang="ko-KR" sz="160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0000101010101" charset="-127"/>
              <a:ea typeface="나눔바른고딕" panose="020B0600000101010101" charset="-127"/>
            </a:endParaRPr>
          </a:p>
          <a:p>
            <a:r>
              <a: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Home-Review-Q&amp;A-About</a:t>
            </a:r>
          </a:p>
          <a:p>
            <a:endParaRPr lang="en-US" altLang="ko-KR" sz="160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0000101010101" charset="-127"/>
              <a:ea typeface="나눔바른고딕" panose="020B0600000101010101" charset="-127"/>
            </a:endParaRPr>
          </a:p>
          <a:p>
            <a:r>
              <a:rPr lang="ko-KR" altLang="en-US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로그인 버튼</a:t>
            </a:r>
            <a:endParaRPr lang="en-US" altLang="ko-KR" sz="160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46260" y="3379327"/>
            <a:ext cx="17283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535F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Body </a:t>
            </a:r>
            <a:r>
              <a:rPr lang="ko-KR" altLang="en-US" sz="2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535F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부분</a:t>
            </a:r>
            <a:endParaRPr lang="ko-KR" altLang="en-US" sz="2000" b="1" dirty="0">
              <a:solidFill>
                <a:srgbClr val="E7535F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11262" y="3870281"/>
            <a:ext cx="238078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현재 개봉 중인 영화 포스터</a:t>
            </a:r>
            <a:endParaRPr lang="en-US" altLang="ko-KR" sz="160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0000101010101" charset="-127"/>
              <a:ea typeface="나눔바른고딕" panose="020B0600000101010101" charset="-127"/>
            </a:endParaRPr>
          </a:p>
          <a:p>
            <a:endParaRPr lang="en-US" altLang="ko-KR" sz="160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0000101010101" charset="-127"/>
              <a:ea typeface="나눔바른고딕" panose="020B0600000101010101" charset="-127"/>
            </a:endParaRPr>
          </a:p>
          <a:p>
            <a:r>
              <a:rPr lang="ko-KR" altLang="en-US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최근 리뷰</a:t>
            </a:r>
            <a:endParaRPr lang="en-US" altLang="ko-KR" sz="160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0000101010101" charset="-127"/>
              <a:ea typeface="나눔바른고딕" panose="020B0600000101010101" charset="-127"/>
            </a:endParaRPr>
          </a:p>
          <a:p>
            <a:endParaRPr lang="en-US" altLang="ko-KR" sz="160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0000101010101" charset="-127"/>
              <a:ea typeface="나눔바른고딕" panose="020B0600000101010101" charset="-127"/>
            </a:endParaRPr>
          </a:p>
          <a:p>
            <a:r>
              <a:rPr lang="ko-KR" altLang="en-US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최신 질문과 답변</a:t>
            </a:r>
            <a:endParaRPr lang="en-US" altLang="ko-KR" sz="160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68300" y="234196"/>
            <a:ext cx="2979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Movie Connect-Main Page</a:t>
            </a:r>
            <a:endParaRPr lang="ko-KR" altLang="en-US" dirty="0"/>
          </a:p>
        </p:txBody>
      </p:sp>
      <p:pic>
        <p:nvPicPr>
          <p:cNvPr id="52226" name="Picture 2" descr="C:\Users\삼성\Desktop\Desktop\KakaoTalk_20170402_19431090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41520" y="81886"/>
            <a:ext cx="5166360" cy="67761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50754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15525" cy="68626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0" y="985488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899690" y="1945560"/>
            <a:ext cx="19960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535F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01. Header </a:t>
            </a:r>
            <a:r>
              <a:rPr lang="ko-KR" altLang="en-US" sz="2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535F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부분</a:t>
            </a:r>
            <a:endParaRPr lang="ko-KR" altLang="en-US" sz="2000" b="1" dirty="0">
              <a:solidFill>
                <a:srgbClr val="E7535F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61782" y="2439262"/>
            <a:ext cx="27911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MOVIE CONNECT </a:t>
            </a:r>
            <a:r>
              <a:rPr lang="ko-KR" altLang="en-US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로고변경</a:t>
            </a:r>
            <a:endParaRPr lang="en-US" altLang="ko-KR" sz="160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0000101010101" charset="-127"/>
              <a:ea typeface="나눔바른고딕" panose="020B0600000101010101" charset="-127"/>
            </a:endParaRPr>
          </a:p>
          <a:p>
            <a:endParaRPr lang="en-US" altLang="ko-KR" sz="160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0000101010101" charset="-127"/>
              <a:ea typeface="나눔바른고딕" panose="020B0600000101010101" charset="-127"/>
            </a:endParaRPr>
          </a:p>
          <a:p>
            <a:r>
              <a:rPr lang="ko-KR" altLang="en-US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메뉴 상단 바를 아이콘으로 표현</a:t>
            </a:r>
            <a:endParaRPr lang="en-US" altLang="ko-KR" sz="160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881540" y="4049887"/>
            <a:ext cx="17283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535F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Body </a:t>
            </a:r>
            <a:r>
              <a:rPr lang="ko-KR" altLang="en-US" sz="2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535F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부분</a:t>
            </a:r>
            <a:endParaRPr lang="ko-KR" altLang="en-US" sz="2000" b="1" dirty="0">
              <a:solidFill>
                <a:srgbClr val="E7535F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46542" y="4540841"/>
            <a:ext cx="16706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사이즈 자동 축소</a:t>
            </a:r>
            <a:endParaRPr lang="en-US" altLang="ko-KR" sz="160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68300" y="234196"/>
            <a:ext cx="25948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Movie Connect</a:t>
            </a:r>
          </a:p>
          <a:p>
            <a:r>
              <a:rPr lang="en-US" altLang="ko-KR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-Main Page (</a:t>
            </a:r>
            <a:r>
              <a:rPr lang="ko-KR" altLang="en-US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 </a:t>
            </a:r>
            <a:r>
              <a:rPr lang="ko-KR" altLang="en-US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반응형</a:t>
            </a:r>
            <a:r>
              <a:rPr lang="en-US" altLang="ko-KR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05375" y="0"/>
            <a:ext cx="43624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50754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15525" cy="68626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0" y="985488"/>
            <a:ext cx="9906000" cy="5872512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594890" y="5267880"/>
            <a:ext cx="2716986" cy="1324699"/>
            <a:chOff x="564410" y="1275000"/>
            <a:chExt cx="2716986" cy="1324699"/>
          </a:xfrm>
        </p:grpSpPr>
        <p:sp>
          <p:nvSpPr>
            <p:cNvPr id="56" name="직사각형 55"/>
            <p:cNvSpPr/>
            <p:nvPr/>
          </p:nvSpPr>
          <p:spPr>
            <a:xfrm>
              <a:off x="564410" y="1275000"/>
              <a:ext cx="118173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535F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로그인 창</a:t>
              </a:r>
              <a:endParaRPr lang="ko-KR" altLang="en-US" sz="2000" b="1" dirty="0">
                <a:solidFill>
                  <a:srgbClr val="E7535F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626502" y="1768702"/>
              <a:ext cx="2654894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rPr>
                <a:t>ID </a:t>
              </a:r>
              <a:r>
                <a:rPr lang="ko-KR" altLang="en-US" sz="16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rPr>
                <a:t>와 </a:t>
              </a:r>
              <a:r>
                <a:rPr lang="en-US" altLang="ko-KR" sz="16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rPr>
                <a:t>Password </a:t>
              </a:r>
              <a:r>
                <a:rPr lang="ko-KR" altLang="en-US" sz="16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rPr>
                <a:t>입력 필수</a:t>
              </a:r>
              <a:endPara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endParaRPr>
            </a:p>
            <a:p>
              <a:endPara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endParaRPr>
            </a:p>
            <a:p>
              <a:r>
                <a:rPr lang="ko-KR" altLang="en-US" sz="16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rPr>
                <a:t>미 가입 시 회원가입 버튼 사용</a:t>
              </a:r>
              <a:endPara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120640" y="5238607"/>
            <a:ext cx="3953740" cy="1321951"/>
            <a:chOff x="-853440" y="4888087"/>
            <a:chExt cx="3511780" cy="1321951"/>
          </a:xfrm>
        </p:grpSpPr>
        <p:sp>
          <p:nvSpPr>
            <p:cNvPr id="31" name="직사각형 30"/>
            <p:cNvSpPr/>
            <p:nvPr/>
          </p:nvSpPr>
          <p:spPr>
            <a:xfrm>
              <a:off x="561500" y="4888087"/>
              <a:ext cx="141096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E7535F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회원가입 창</a:t>
              </a:r>
              <a:endParaRPr lang="ko-KR" altLang="en-US" sz="2000" b="1" dirty="0">
                <a:solidFill>
                  <a:srgbClr val="E7535F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-853440" y="5379041"/>
              <a:ext cx="351178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rPr>
                <a:t>ID </a:t>
              </a:r>
              <a:r>
                <a:rPr lang="ko-KR" altLang="en-US" sz="16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rPr>
                <a:t>입력과 중복확인</a:t>
              </a:r>
              <a:r>
                <a:rPr lang="en-US" altLang="ko-KR" sz="16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rPr>
                <a:t>, Password</a:t>
              </a:r>
              <a:r>
                <a:rPr lang="ko-KR" altLang="en-US" sz="16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rPr>
                <a:t>입력과 확인</a:t>
              </a:r>
              <a:endPara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endParaRPr>
            </a:p>
            <a:p>
              <a:r>
                <a:rPr lang="ko-KR" altLang="en-US" sz="16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rPr>
                <a:t>성별</a:t>
              </a:r>
              <a:r>
                <a:rPr lang="en-US" altLang="ko-KR" sz="16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rPr>
                <a:t>, </a:t>
              </a:r>
              <a:r>
                <a:rPr lang="ko-KR" altLang="en-US" sz="1600" dirty="0" err="1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rPr>
                <a:t>이메일</a:t>
              </a:r>
              <a:r>
                <a:rPr lang="ko-KR" altLang="en-US" sz="16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rPr>
                <a:t> 주소</a:t>
              </a:r>
              <a:endPara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endParaRPr>
            </a:p>
            <a:p>
              <a:r>
                <a:rPr lang="ko-KR" altLang="en-US" sz="16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rPr>
                <a:t>선호하는 영화장르</a:t>
              </a:r>
              <a:endPara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368300" y="234196"/>
            <a:ext cx="3525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Movie Connect-</a:t>
            </a:r>
            <a:r>
              <a:rPr lang="ko-KR" altLang="en-US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</a:t>
            </a:r>
            <a:r>
              <a:rPr lang="en-US" altLang="ko-KR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회원가입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" y="1183863"/>
            <a:ext cx="4328160" cy="4091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02480" y="289560"/>
            <a:ext cx="5303520" cy="4945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50754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15525" cy="68626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0" y="985488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564410" y="1275000"/>
            <a:ext cx="19960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535F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01. Header </a:t>
            </a:r>
            <a:r>
              <a:rPr lang="ko-KR" altLang="en-US" sz="2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535F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부분</a:t>
            </a:r>
            <a:endParaRPr lang="ko-KR" altLang="en-US" sz="2000" b="1" dirty="0">
              <a:solidFill>
                <a:srgbClr val="E7535F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26502" y="1768702"/>
            <a:ext cx="139801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메뉴 상단 바</a:t>
            </a:r>
            <a:endParaRPr lang="en-US" altLang="ko-KR" sz="160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0000101010101" charset="-127"/>
              <a:ea typeface="나눔바른고딕" panose="020B0600000101010101" charset="-127"/>
            </a:endParaRPr>
          </a:p>
          <a:p>
            <a:r>
              <a: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My Page </a:t>
            </a:r>
            <a:r>
              <a:rPr lang="ko-KR" altLang="en-US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추가</a:t>
            </a:r>
            <a:endParaRPr lang="en-US" altLang="ko-KR" sz="160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0000101010101" charset="-127"/>
              <a:ea typeface="나눔바른고딕" panose="020B0600000101010101" charset="-127"/>
            </a:endParaRPr>
          </a:p>
          <a:p>
            <a:endParaRPr lang="en-US" altLang="ko-KR" sz="160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0000101010101" charset="-127"/>
              <a:ea typeface="나눔바른고딕" panose="020B0600000101010101" charset="-127"/>
            </a:endParaRPr>
          </a:p>
          <a:p>
            <a:r>
              <a:rPr lang="ko-KR" altLang="en-US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로그아웃 버튼</a:t>
            </a:r>
            <a:endParaRPr lang="en-US" altLang="ko-KR" sz="160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46260" y="3379327"/>
            <a:ext cx="17283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535F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Body </a:t>
            </a:r>
            <a:r>
              <a:rPr lang="ko-KR" altLang="en-US" sz="2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535F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부분</a:t>
            </a:r>
            <a:endParaRPr lang="ko-KR" altLang="en-US" sz="2000" b="1" dirty="0">
              <a:solidFill>
                <a:srgbClr val="E7535F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11262" y="3870281"/>
            <a:ext cx="238078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현재 개봉 중인 영화 포스터</a:t>
            </a:r>
            <a:endParaRPr lang="en-US" altLang="ko-KR" sz="160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0000101010101" charset="-127"/>
              <a:ea typeface="나눔바른고딕" panose="020B0600000101010101" charset="-127"/>
            </a:endParaRPr>
          </a:p>
          <a:p>
            <a:endParaRPr lang="en-US" altLang="ko-KR" sz="160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0000101010101" charset="-127"/>
              <a:ea typeface="나눔바른고딕" panose="020B0600000101010101" charset="-127"/>
            </a:endParaRPr>
          </a:p>
          <a:p>
            <a:r>
              <a:rPr lang="ko-KR" altLang="en-US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최근 리뷰</a:t>
            </a:r>
            <a:endParaRPr lang="en-US" altLang="ko-KR" sz="160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0000101010101" charset="-127"/>
              <a:ea typeface="나눔바른고딕" panose="020B0600000101010101" charset="-127"/>
            </a:endParaRPr>
          </a:p>
          <a:p>
            <a:endParaRPr lang="en-US" altLang="ko-KR" sz="160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0000101010101" charset="-127"/>
              <a:ea typeface="나눔바른고딕" panose="020B0600000101010101" charset="-127"/>
            </a:endParaRPr>
          </a:p>
          <a:p>
            <a:r>
              <a:rPr lang="ko-KR" altLang="en-US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최신 질문과 답변</a:t>
            </a:r>
            <a:endParaRPr lang="en-US" altLang="ko-KR" sz="160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68300" y="234196"/>
            <a:ext cx="25435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Movie Connect</a:t>
            </a:r>
          </a:p>
          <a:p>
            <a:r>
              <a:rPr lang="en-US" altLang="ko-KR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세션 처리된 </a:t>
            </a:r>
            <a:r>
              <a:rPr lang="en-US" altLang="ko-KR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Main Page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21330" y="137161"/>
            <a:ext cx="6593229" cy="6492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50754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15525" cy="68626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0" y="985488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6843290" y="1960800"/>
            <a:ext cx="2147919" cy="2802026"/>
            <a:chOff x="564410" y="1275000"/>
            <a:chExt cx="2147919" cy="2802026"/>
          </a:xfrm>
        </p:grpSpPr>
        <p:sp>
          <p:nvSpPr>
            <p:cNvPr id="56" name="직사각형 55"/>
            <p:cNvSpPr/>
            <p:nvPr/>
          </p:nvSpPr>
          <p:spPr>
            <a:xfrm>
              <a:off x="564410" y="1275000"/>
              <a:ext cx="15247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000" b="1" dirty="0" smtClean="0">
                  <a:solidFill>
                    <a:srgbClr val="E7535F"/>
                  </a:solidFill>
                </a:rPr>
                <a:t>리뷰 페이지</a:t>
              </a:r>
              <a:endParaRPr lang="ko-KR" altLang="en-US" sz="2000" b="1" dirty="0">
                <a:solidFill>
                  <a:srgbClr val="E7535F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626502" y="1768702"/>
              <a:ext cx="2085827" cy="23083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rPr>
                <a:t>영화검색</a:t>
              </a:r>
              <a:endPara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endParaRPr>
            </a:p>
            <a:p>
              <a:endPara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endParaRPr>
            </a:p>
            <a:p>
              <a:r>
                <a:rPr lang="ko-KR" altLang="en-US" sz="16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rPr>
                <a:t>영화제목</a:t>
              </a:r>
              <a:endPara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endParaRPr>
            </a:p>
            <a:p>
              <a:r>
                <a:rPr lang="ko-KR" altLang="en-US" sz="16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rPr>
                <a:t>장르</a:t>
              </a:r>
              <a:endPara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endParaRPr>
            </a:p>
            <a:p>
              <a:r>
                <a:rPr lang="ko-KR" altLang="en-US" sz="16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rPr>
                <a:t>감독</a:t>
              </a:r>
              <a:endPara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endParaRPr>
            </a:p>
            <a:p>
              <a:r>
                <a:rPr lang="ko-KR" altLang="en-US" sz="16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rPr>
                <a:t>주연배우</a:t>
              </a:r>
              <a:endPara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endParaRPr>
            </a:p>
            <a:p>
              <a:r>
                <a:rPr lang="ko-KR" altLang="en-US" sz="16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rPr>
                <a:t>상영시간</a:t>
              </a:r>
              <a:endPara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endParaRPr>
            </a:p>
            <a:p>
              <a:endPara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endParaRPr>
            </a:p>
            <a:p>
              <a:r>
                <a:rPr lang="ko-KR" altLang="en-US" sz="16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rPr>
                <a:t>글쓰기 버튼</a:t>
              </a:r>
              <a:r>
                <a:rPr lang="en-US" altLang="ko-KR" sz="16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rPr>
                <a:t>-</a:t>
              </a:r>
              <a:r>
                <a:rPr lang="ko-KR" altLang="en-US" sz="16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rPr>
                <a:t>리뷰등록</a:t>
              </a:r>
              <a:endPara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368300" y="234196"/>
            <a:ext cx="3012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Movie Connect-</a:t>
            </a:r>
            <a:r>
              <a:rPr lang="ko-KR" altLang="en-US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페이지</a:t>
            </a:r>
            <a:endParaRPr lang="ko-KR" altLang="en-US" dirty="0"/>
          </a:p>
        </p:txBody>
      </p:sp>
      <p:pic>
        <p:nvPicPr>
          <p:cNvPr id="53250" name="Picture 2" descr="C:\Users\삼성\Desktop\Desktop\리뷰목록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4014" y="1135249"/>
            <a:ext cx="5689892" cy="51056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50754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15525" cy="68626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0" y="985488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0"/>
          <p:cNvGrpSpPr/>
          <p:nvPr/>
        </p:nvGrpSpPr>
        <p:grpSpPr>
          <a:xfrm>
            <a:off x="6843290" y="1960800"/>
            <a:ext cx="2125477" cy="2802026"/>
            <a:chOff x="564410" y="1275000"/>
            <a:chExt cx="2125477" cy="2802026"/>
          </a:xfrm>
        </p:grpSpPr>
        <p:sp>
          <p:nvSpPr>
            <p:cNvPr id="56" name="직사각형 55"/>
            <p:cNvSpPr/>
            <p:nvPr/>
          </p:nvSpPr>
          <p:spPr>
            <a:xfrm>
              <a:off x="564410" y="1275000"/>
              <a:ext cx="15247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E7535F"/>
                  </a:solidFill>
                </a:rPr>
                <a:t>Q&amp;A</a:t>
              </a:r>
              <a:r>
                <a:rPr lang="ko-KR" altLang="en-US" sz="2000" b="1" dirty="0" smtClean="0">
                  <a:solidFill>
                    <a:srgbClr val="E7535F"/>
                  </a:solidFill>
                </a:rPr>
                <a:t> 페이지</a:t>
              </a:r>
              <a:endParaRPr lang="ko-KR" altLang="en-US" sz="2000" b="1" dirty="0">
                <a:solidFill>
                  <a:srgbClr val="E7535F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626502" y="1768702"/>
              <a:ext cx="2063385" cy="23083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rPr>
                <a:t>글 번호</a:t>
              </a:r>
              <a:endPara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endParaRPr>
            </a:p>
            <a:p>
              <a:r>
                <a:rPr lang="ko-KR" altLang="en-US" sz="16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rPr>
                <a:t>문의 제목</a:t>
              </a:r>
              <a:endPara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endParaRPr>
            </a:p>
            <a:p>
              <a:r>
                <a:rPr lang="ko-KR" altLang="en-US" sz="16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rPr>
                <a:t>내용</a:t>
              </a:r>
              <a:endPara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endParaRPr>
            </a:p>
            <a:p>
              <a:r>
                <a:rPr lang="ko-KR" altLang="en-US" sz="16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rPr>
                <a:t>작성자</a:t>
              </a:r>
              <a:endPara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endParaRPr>
            </a:p>
            <a:p>
              <a:r>
                <a:rPr lang="ko-KR" altLang="en-US" sz="16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rPr>
                <a:t>작성일</a:t>
              </a:r>
              <a:endPara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endParaRPr>
            </a:p>
            <a:p>
              <a:r>
                <a:rPr lang="ko-KR" altLang="en-US" sz="16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rPr>
                <a:t>조회수</a:t>
              </a:r>
              <a:endPara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endParaRPr>
            </a:p>
            <a:p>
              <a:r>
                <a:rPr lang="ko-KR" altLang="en-US" sz="16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rPr>
                <a:t>추천</a:t>
              </a:r>
              <a:endPara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endParaRPr>
            </a:p>
            <a:p>
              <a:endPara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endParaRPr>
            </a:p>
            <a:p>
              <a:r>
                <a:rPr lang="ko-KR" altLang="en-US" sz="16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rPr>
                <a:t>글쓰기 버튼</a:t>
              </a:r>
              <a:r>
                <a:rPr lang="en-US" altLang="ko-KR" sz="16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rPr>
                <a:t>-</a:t>
              </a:r>
              <a:r>
                <a:rPr lang="ko-KR" altLang="en-US" sz="16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rPr>
                <a:t>질문등록</a:t>
              </a:r>
              <a:endPara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368300" y="234196"/>
            <a:ext cx="3103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Movie Connect-Q&amp;A</a:t>
            </a:r>
            <a:r>
              <a:rPr lang="ko-KR" altLang="en-US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페이지</a:t>
            </a:r>
            <a:endParaRPr lang="ko-KR" altLang="en-US" dirty="0"/>
          </a:p>
        </p:txBody>
      </p:sp>
      <p:pic>
        <p:nvPicPr>
          <p:cNvPr id="54274" name="Picture 2" descr="C:\Users\삼성\Desktop\Desktop\QA목록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145" y="1080018"/>
            <a:ext cx="5835950" cy="51531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50754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368300" y="0"/>
            <a:ext cx="0" cy="500896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68300" y="234196"/>
            <a:ext cx="1380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  <a:endParaRPr lang="ko-KR" altLang="en-US" dirty="0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4865" r="4865"/>
          <a:stretch/>
        </p:blipFill>
        <p:spPr>
          <a:xfrm>
            <a:off x="1" y="2977857"/>
            <a:ext cx="9906000" cy="902286"/>
          </a:xfrm>
          <a:prstGeom prst="rect">
            <a:avLst/>
          </a:prstGeom>
        </p:spPr>
      </p:pic>
      <p:grpSp>
        <p:nvGrpSpPr>
          <p:cNvPr id="57" name="그룹 56"/>
          <p:cNvGrpSpPr/>
          <p:nvPr/>
        </p:nvGrpSpPr>
        <p:grpSpPr>
          <a:xfrm>
            <a:off x="634578" y="2410883"/>
            <a:ext cx="8636844" cy="1839384"/>
            <a:chOff x="838200" y="2465468"/>
            <a:chExt cx="8124235" cy="1730214"/>
          </a:xfrm>
        </p:grpSpPr>
        <p:sp>
          <p:nvSpPr>
            <p:cNvPr id="2" name="타원 1"/>
            <p:cNvSpPr/>
            <p:nvPr/>
          </p:nvSpPr>
          <p:spPr>
            <a:xfrm>
              <a:off x="838200" y="2465468"/>
              <a:ext cx="1730213" cy="1730214"/>
            </a:xfrm>
            <a:prstGeom prst="ellipse">
              <a:avLst/>
            </a:prstGeom>
            <a:solidFill>
              <a:srgbClr val="E753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2436705" y="2465468"/>
              <a:ext cx="1730213" cy="1730214"/>
            </a:xfrm>
            <a:prstGeom prst="ellipse">
              <a:avLst/>
            </a:prstGeom>
            <a:solidFill>
              <a:srgbClr val="4E56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4035210" y="2465468"/>
              <a:ext cx="1730213" cy="1730214"/>
            </a:xfrm>
            <a:prstGeom prst="ellipse">
              <a:avLst/>
            </a:prstGeom>
            <a:solidFill>
              <a:srgbClr val="E753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5633715" y="2465468"/>
              <a:ext cx="1730213" cy="1730214"/>
            </a:xfrm>
            <a:prstGeom prst="ellipse">
              <a:avLst/>
            </a:prstGeom>
            <a:solidFill>
              <a:srgbClr val="4E56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7232222" y="2465468"/>
              <a:ext cx="1730213" cy="1730214"/>
            </a:xfrm>
            <a:prstGeom prst="ellipse">
              <a:avLst/>
            </a:prstGeom>
            <a:solidFill>
              <a:srgbClr val="E753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/>
            <p:cNvSpPr/>
            <p:nvPr/>
          </p:nvSpPr>
          <p:spPr>
            <a:xfrm rot="5400000">
              <a:off x="2460702" y="3289718"/>
              <a:ext cx="149452" cy="81714"/>
            </a:xfrm>
            <a:prstGeom prst="triangle">
              <a:avLst/>
            </a:prstGeom>
            <a:solidFill>
              <a:srgbClr val="E753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/>
            <p:cNvSpPr/>
            <p:nvPr/>
          </p:nvSpPr>
          <p:spPr>
            <a:xfrm rot="5400000">
              <a:off x="4056583" y="3289718"/>
              <a:ext cx="149452" cy="81714"/>
            </a:xfrm>
            <a:prstGeom prst="triangle">
              <a:avLst/>
            </a:prstGeom>
            <a:solidFill>
              <a:srgbClr val="4E56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/>
            <p:cNvSpPr/>
            <p:nvPr/>
          </p:nvSpPr>
          <p:spPr>
            <a:xfrm rot="5400000">
              <a:off x="5652464" y="3289718"/>
              <a:ext cx="149452" cy="81714"/>
            </a:xfrm>
            <a:prstGeom prst="triangle">
              <a:avLst/>
            </a:prstGeom>
            <a:solidFill>
              <a:srgbClr val="E753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/>
            <p:cNvSpPr/>
            <p:nvPr/>
          </p:nvSpPr>
          <p:spPr>
            <a:xfrm rot="5400000">
              <a:off x="7248345" y="3289718"/>
              <a:ext cx="149452" cy="81714"/>
            </a:xfrm>
            <a:prstGeom prst="triangle">
              <a:avLst/>
            </a:prstGeom>
            <a:solidFill>
              <a:srgbClr val="4E56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6" name="그룹 35"/>
            <p:cNvGrpSpPr/>
            <p:nvPr/>
          </p:nvGrpSpPr>
          <p:grpSpPr>
            <a:xfrm>
              <a:off x="983153" y="2610808"/>
              <a:ext cx="1440311" cy="878109"/>
              <a:chOff x="983153" y="2610808"/>
              <a:chExt cx="1440311" cy="878109"/>
            </a:xfrm>
          </p:grpSpPr>
          <p:sp>
            <p:nvSpPr>
              <p:cNvPr id="28" name="직사각형 27"/>
              <p:cNvSpPr/>
              <p:nvPr/>
            </p:nvSpPr>
            <p:spPr>
              <a:xfrm>
                <a:off x="1416210" y="2610808"/>
                <a:ext cx="574195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100" u="sng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Part1.</a:t>
                </a:r>
                <a:endParaRPr lang="ko-KR" altLang="en-US" sz="1100" u="sng" dirty="0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983153" y="3110746"/>
                <a:ext cx="1440311" cy="2605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200" b="1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주제 선정 배경과 목적</a:t>
                </a:r>
                <a:endParaRPr lang="ko-KR" altLang="en-US" sz="1200" b="1" dirty="0"/>
              </a:p>
            </p:txBody>
          </p:sp>
          <p:cxnSp>
            <p:nvCxnSpPr>
              <p:cNvPr id="32" name="직선 연결선 31"/>
              <p:cNvCxnSpPr/>
              <p:nvPr/>
            </p:nvCxnSpPr>
            <p:spPr>
              <a:xfrm>
                <a:off x="1108762" y="3488917"/>
                <a:ext cx="1189088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그룹 36"/>
            <p:cNvGrpSpPr/>
            <p:nvPr/>
          </p:nvGrpSpPr>
          <p:grpSpPr>
            <a:xfrm>
              <a:off x="2707267" y="2610808"/>
              <a:ext cx="1189088" cy="878109"/>
              <a:chOff x="1108762" y="2610808"/>
              <a:chExt cx="1189088" cy="878109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1416208" y="2610808"/>
                <a:ext cx="57419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100" u="sng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Part2.</a:t>
                </a:r>
                <a:endParaRPr lang="ko-KR" altLang="en-US" sz="1100" u="sng" dirty="0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1210842" y="3086021"/>
                <a:ext cx="984936" cy="2605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200" b="1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프로젝트 계획</a:t>
                </a:r>
                <a:endParaRPr lang="en-US" altLang="ko-KR" sz="12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41" name="직선 연결선 40"/>
              <p:cNvCxnSpPr/>
              <p:nvPr/>
            </p:nvCxnSpPr>
            <p:spPr>
              <a:xfrm>
                <a:off x="1108762" y="3488917"/>
                <a:ext cx="1189088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그룹 41"/>
            <p:cNvGrpSpPr/>
            <p:nvPr/>
          </p:nvGrpSpPr>
          <p:grpSpPr>
            <a:xfrm>
              <a:off x="4303812" y="2610808"/>
              <a:ext cx="1193021" cy="878109"/>
              <a:chOff x="1106801" y="2610808"/>
              <a:chExt cx="1193021" cy="878109"/>
            </a:xfrm>
          </p:grpSpPr>
          <p:sp>
            <p:nvSpPr>
              <p:cNvPr id="43" name="직사각형 42"/>
              <p:cNvSpPr/>
              <p:nvPr/>
            </p:nvSpPr>
            <p:spPr>
              <a:xfrm>
                <a:off x="1416208" y="2610808"/>
                <a:ext cx="57419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100" u="sng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Part3.</a:t>
                </a:r>
                <a:endParaRPr lang="ko-KR" altLang="en-US" sz="1100" u="sng" dirty="0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1106801" y="3017758"/>
                <a:ext cx="1193021" cy="4342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200" b="1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Movie Connect</a:t>
                </a:r>
              </a:p>
              <a:p>
                <a:pPr algn="ctr"/>
                <a:r>
                  <a:rPr lang="ko-KR" altLang="en-US" sz="1200" b="1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화면 구성 및 기능</a:t>
                </a:r>
                <a:endParaRPr lang="ko-KR" altLang="en-US" sz="1200" b="1" dirty="0"/>
              </a:p>
            </p:txBody>
          </p:sp>
          <p:cxnSp>
            <p:nvCxnSpPr>
              <p:cNvPr id="46" name="직선 연결선 45"/>
              <p:cNvCxnSpPr/>
              <p:nvPr/>
            </p:nvCxnSpPr>
            <p:spPr>
              <a:xfrm>
                <a:off x="1108762" y="3488917"/>
                <a:ext cx="1189088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그룹 46"/>
            <p:cNvGrpSpPr/>
            <p:nvPr/>
          </p:nvGrpSpPr>
          <p:grpSpPr>
            <a:xfrm>
              <a:off x="5904279" y="2610808"/>
              <a:ext cx="1189088" cy="878109"/>
              <a:chOff x="1108762" y="2610808"/>
              <a:chExt cx="1189088" cy="878109"/>
            </a:xfrm>
          </p:grpSpPr>
          <p:sp>
            <p:nvSpPr>
              <p:cNvPr id="48" name="직사각형 47"/>
              <p:cNvSpPr/>
              <p:nvPr/>
            </p:nvSpPr>
            <p:spPr>
              <a:xfrm>
                <a:off x="1416208" y="2610808"/>
                <a:ext cx="57419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100" u="sng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Part4.</a:t>
                </a:r>
                <a:endParaRPr lang="ko-KR" altLang="en-US" sz="1100" u="sng" dirty="0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204806" y="3118107"/>
                <a:ext cx="996999" cy="2605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200" b="1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관리자 페이지</a:t>
                </a:r>
                <a:endParaRPr lang="ko-KR" altLang="en-US" sz="1200" b="1" dirty="0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1108762" y="3488917"/>
                <a:ext cx="1189088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그룹 51"/>
            <p:cNvGrpSpPr/>
            <p:nvPr/>
          </p:nvGrpSpPr>
          <p:grpSpPr>
            <a:xfrm>
              <a:off x="7502784" y="2610808"/>
              <a:ext cx="1189088" cy="1125002"/>
              <a:chOff x="1108762" y="2610808"/>
              <a:chExt cx="1189088" cy="1125002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1416208" y="2610808"/>
                <a:ext cx="57419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100" u="sng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Part5.</a:t>
                </a:r>
                <a:endParaRPr lang="ko-KR" altLang="en-US" sz="1100" u="sng" dirty="0"/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486779" y="3118495"/>
                <a:ext cx="433058" cy="2605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200" b="1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결론</a:t>
                </a:r>
                <a:endParaRPr lang="ko-KR" altLang="en-US" sz="1200" b="1" dirty="0"/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602129" y="3533153"/>
                <a:ext cx="202354" cy="2026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800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.</a:t>
                </a:r>
                <a:endParaRPr lang="ko-KR" altLang="en-US" sz="800" dirty="0"/>
              </a:p>
            </p:txBody>
          </p:sp>
          <p:cxnSp>
            <p:nvCxnSpPr>
              <p:cNvPr id="56" name="직선 연결선 55"/>
              <p:cNvCxnSpPr/>
              <p:nvPr/>
            </p:nvCxnSpPr>
            <p:spPr>
              <a:xfrm>
                <a:off x="1108762" y="3488917"/>
                <a:ext cx="1189088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="" xmlns:p14="http://schemas.microsoft.com/office/powerpoint/2010/main" val="325329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15525" cy="68626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0" y="985488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0"/>
          <p:cNvGrpSpPr/>
          <p:nvPr/>
        </p:nvGrpSpPr>
        <p:grpSpPr>
          <a:xfrm>
            <a:off x="7117610" y="1960800"/>
            <a:ext cx="1800068" cy="2802026"/>
            <a:chOff x="564410" y="1275000"/>
            <a:chExt cx="1800068" cy="2802026"/>
          </a:xfrm>
        </p:grpSpPr>
        <p:sp>
          <p:nvSpPr>
            <p:cNvPr id="56" name="직사각형 55"/>
            <p:cNvSpPr/>
            <p:nvPr/>
          </p:nvSpPr>
          <p:spPr>
            <a:xfrm>
              <a:off x="564410" y="1275000"/>
              <a:ext cx="109542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E7535F"/>
                  </a:solidFill>
                </a:rPr>
                <a:t>My Page</a:t>
              </a:r>
              <a:endParaRPr lang="ko-KR" altLang="en-US" sz="2000" b="1" dirty="0">
                <a:solidFill>
                  <a:srgbClr val="E7535F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626502" y="1768702"/>
              <a:ext cx="1737976" cy="23083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6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rPr>
                <a:t>아이디</a:t>
              </a:r>
              <a:endPara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endParaRPr>
            </a:p>
            <a:p>
              <a:r>
                <a:rPr lang="ko-KR" altLang="en-US" sz="16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rPr>
                <a:t>이름</a:t>
              </a:r>
              <a:endPara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endParaRPr>
            </a:p>
            <a:p>
              <a:r>
                <a:rPr lang="ko-KR" altLang="en-US" sz="16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rPr>
                <a:t>성별</a:t>
              </a:r>
              <a:endPara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endParaRPr>
            </a:p>
            <a:p>
              <a:r>
                <a:rPr lang="ko-KR" altLang="en-US" sz="1600" dirty="0" err="1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rPr>
                <a:t>이메일</a:t>
              </a:r>
              <a:endPara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endParaRPr>
            </a:p>
            <a:p>
              <a:r>
                <a:rPr lang="ko-KR" altLang="en-US" sz="16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rPr>
                <a:t>선호장르</a:t>
              </a:r>
              <a:endPara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endParaRPr>
            </a:p>
            <a:p>
              <a:endPara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endParaRPr>
            </a:p>
            <a:p>
              <a:r>
                <a:rPr lang="ko-KR" altLang="en-US" sz="16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rPr>
                <a:t>회원정보 수정버튼</a:t>
              </a:r>
              <a:endPara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endParaRPr>
            </a:p>
            <a:p>
              <a:endPara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endParaRPr>
            </a:p>
            <a:p>
              <a:r>
                <a:rPr lang="ko-KR" altLang="en-US" sz="1600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바른고딕" panose="020B0600000101010101" charset="-127"/>
                  <a:ea typeface="나눔바른고딕" panose="020B0600000101010101" charset="-127"/>
                </a:rPr>
                <a:t>회원탈퇴 버튼</a:t>
              </a:r>
              <a:endPara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endParaRP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368300" y="234196"/>
            <a:ext cx="2833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Movie Connect-My Page</a:t>
            </a:r>
            <a:r>
              <a:rPr lang="ko-KR" altLang="en-US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ko-KR" altLang="en-US" dirty="0"/>
          </a:p>
        </p:txBody>
      </p:sp>
      <p:pic>
        <p:nvPicPr>
          <p:cNvPr id="55298" name="Picture 2" descr="C:\Users\삼성\Desktop\Desktop\마이페이지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" y="1280160"/>
            <a:ext cx="6746270" cy="46877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50754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368300" y="0"/>
            <a:ext cx="0" cy="500896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68300" y="234196"/>
            <a:ext cx="1380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  <a:endParaRPr lang="ko-KR" altLang="en-US" dirty="0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4865" r="4865"/>
          <a:stretch/>
        </p:blipFill>
        <p:spPr>
          <a:xfrm>
            <a:off x="1" y="2977857"/>
            <a:ext cx="9906000" cy="902286"/>
          </a:xfrm>
          <a:prstGeom prst="rect">
            <a:avLst/>
          </a:prstGeom>
        </p:spPr>
      </p:pic>
      <p:grpSp>
        <p:nvGrpSpPr>
          <p:cNvPr id="57" name="그룹 56"/>
          <p:cNvGrpSpPr/>
          <p:nvPr/>
        </p:nvGrpSpPr>
        <p:grpSpPr>
          <a:xfrm>
            <a:off x="4033308" y="2410883"/>
            <a:ext cx="1839383" cy="1839384"/>
            <a:chOff x="5633715" y="2465468"/>
            <a:chExt cx="1730213" cy="1730214"/>
          </a:xfrm>
        </p:grpSpPr>
        <p:sp>
          <p:nvSpPr>
            <p:cNvPr id="17" name="타원 16"/>
            <p:cNvSpPr/>
            <p:nvPr/>
          </p:nvSpPr>
          <p:spPr>
            <a:xfrm>
              <a:off x="5633715" y="2465468"/>
              <a:ext cx="1730213" cy="1730214"/>
            </a:xfrm>
            <a:prstGeom prst="ellipse">
              <a:avLst/>
            </a:prstGeom>
            <a:solidFill>
              <a:srgbClr val="4E56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5" name="이등변 삼각형 24"/>
            <p:cNvSpPr/>
            <p:nvPr/>
          </p:nvSpPr>
          <p:spPr>
            <a:xfrm rot="5400000">
              <a:off x="7248345" y="3289718"/>
              <a:ext cx="149452" cy="81714"/>
            </a:xfrm>
            <a:prstGeom prst="triangle">
              <a:avLst/>
            </a:prstGeom>
            <a:solidFill>
              <a:srgbClr val="4E56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grpSp>
          <p:nvGrpSpPr>
            <p:cNvPr id="47" name="그룹 46"/>
            <p:cNvGrpSpPr/>
            <p:nvPr/>
          </p:nvGrpSpPr>
          <p:grpSpPr>
            <a:xfrm>
              <a:off x="5865372" y="2610808"/>
              <a:ext cx="1266907" cy="878109"/>
              <a:chOff x="1069855" y="2610808"/>
              <a:chExt cx="1266907" cy="878109"/>
            </a:xfrm>
          </p:grpSpPr>
          <p:sp>
            <p:nvSpPr>
              <p:cNvPr id="48" name="직사각형 47"/>
              <p:cNvSpPr/>
              <p:nvPr/>
            </p:nvSpPr>
            <p:spPr>
              <a:xfrm>
                <a:off x="1383940" y="2610808"/>
                <a:ext cx="638730" cy="2895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400" u="sng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Part4.</a:t>
                </a:r>
                <a:endParaRPr lang="ko-KR" altLang="en-US" sz="1400" u="sng" dirty="0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1069855" y="3132442"/>
                <a:ext cx="1266907" cy="3184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600" b="1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관리자 페이지</a:t>
                </a:r>
                <a:endParaRPr lang="ko-KR" altLang="en-US" sz="1600" b="1" dirty="0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1108762" y="3488917"/>
                <a:ext cx="1189088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="" xmlns:p14="http://schemas.microsoft.com/office/powerpoint/2010/main" val="363269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15525" cy="68626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0" y="985488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564410" y="1275000"/>
            <a:ext cx="19960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535F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01. Header </a:t>
            </a:r>
            <a:r>
              <a:rPr lang="ko-KR" altLang="en-US" sz="2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535F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부분</a:t>
            </a:r>
            <a:endParaRPr lang="ko-KR" altLang="en-US" sz="2000" b="1" dirty="0">
              <a:solidFill>
                <a:srgbClr val="E7535F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26502" y="1768702"/>
            <a:ext cx="22188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관리자 페이지</a:t>
            </a:r>
            <a:r>
              <a: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 </a:t>
            </a:r>
            <a:r>
              <a:rPr lang="ko-KR" altLang="en-US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접속 가능</a:t>
            </a:r>
            <a:endParaRPr lang="en-US" altLang="ko-KR" sz="160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46260" y="3379327"/>
            <a:ext cx="17283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535F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02. Body </a:t>
            </a:r>
            <a:r>
              <a:rPr lang="ko-KR" altLang="en-US" sz="2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535F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부분</a:t>
            </a:r>
            <a:endParaRPr lang="ko-KR" altLang="en-US" sz="2000" b="1" dirty="0">
              <a:solidFill>
                <a:srgbClr val="E7535F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611262" y="3870281"/>
            <a:ext cx="5725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동일</a:t>
            </a:r>
            <a:endParaRPr lang="en-US" altLang="ko-KR" sz="160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68300" y="234196"/>
            <a:ext cx="2005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페이지 접속</a:t>
            </a:r>
            <a:endParaRPr lang="ko-KR" alt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78157" y="91440"/>
            <a:ext cx="6587826" cy="6553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50754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4648"/>
            <a:ext cx="9915525" cy="68626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0" y="985488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68300" y="234196"/>
            <a:ext cx="2448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페이지</a:t>
            </a:r>
            <a:r>
              <a:rPr lang="en-US" altLang="ko-KR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영화관리</a:t>
            </a:r>
            <a:endParaRPr lang="ko-KR" altLang="en-US" dirty="0"/>
          </a:p>
        </p:txBody>
      </p:sp>
      <p:pic>
        <p:nvPicPr>
          <p:cNvPr id="56322" name="Picture 2" descr="C:\Users\삼성\Desktop\Desktop\영화관리목록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" y="1162906"/>
            <a:ext cx="8397240" cy="3332655"/>
          </a:xfrm>
          <a:prstGeom prst="rect">
            <a:avLst/>
          </a:prstGeom>
          <a:noFill/>
        </p:spPr>
      </p:pic>
      <p:sp>
        <p:nvSpPr>
          <p:cNvPr id="9" name="직사각형 8"/>
          <p:cNvSpPr/>
          <p:nvPr/>
        </p:nvSpPr>
        <p:spPr>
          <a:xfrm>
            <a:off x="491258" y="4798488"/>
            <a:ext cx="18694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535F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영화관리 페이지</a:t>
            </a:r>
            <a:endParaRPr lang="ko-KR" altLang="en-US" sz="2000" b="1" dirty="0">
              <a:solidFill>
                <a:srgbClr val="E7535F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53350" y="5292190"/>
            <a:ext cx="34340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기능 </a:t>
            </a:r>
            <a:r>
              <a: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: </a:t>
            </a:r>
            <a:r>
              <a:rPr lang="ko-KR" altLang="en-US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영화 등록 </a:t>
            </a:r>
            <a:r>
              <a: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, </a:t>
            </a:r>
            <a:r>
              <a:rPr lang="ko-KR" altLang="en-US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영화</a:t>
            </a:r>
            <a:r>
              <a: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Detail, </a:t>
            </a:r>
            <a:r>
              <a:rPr lang="ko-KR" altLang="en-US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영화 수정</a:t>
            </a:r>
            <a:endParaRPr lang="en-US" altLang="ko-KR" sz="160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0754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15525" cy="68626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0" y="985488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368300" y="234196"/>
            <a:ext cx="2448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페이지</a:t>
            </a:r>
            <a:r>
              <a:rPr lang="en-US" altLang="ko-KR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회원관리</a:t>
            </a:r>
            <a:endParaRPr lang="ko-KR" altLang="en-US" dirty="0"/>
          </a:p>
        </p:txBody>
      </p:sp>
      <p:pic>
        <p:nvPicPr>
          <p:cNvPr id="57346" name="Picture 2" descr="C:\Users\삼성\Desktop\Desktop\회원관리목록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" y="1192848"/>
            <a:ext cx="8702040" cy="4169728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332762" y="5505624"/>
            <a:ext cx="18694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535F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</a:t>
            </a:r>
            <a:r>
              <a:rPr lang="ko-KR" altLang="en-US" sz="2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535F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 페이지</a:t>
            </a:r>
            <a:endParaRPr lang="ko-KR" altLang="en-US" sz="2000" b="1" dirty="0">
              <a:solidFill>
                <a:srgbClr val="E7535F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94854" y="5999326"/>
            <a:ext cx="43476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기능 </a:t>
            </a:r>
            <a:r>
              <a: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: </a:t>
            </a:r>
            <a:r>
              <a:rPr lang="ko-KR" altLang="en-US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회원 등록 </a:t>
            </a:r>
            <a:r>
              <a: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, </a:t>
            </a:r>
            <a:r>
              <a:rPr lang="ko-KR" altLang="en-US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회원</a:t>
            </a:r>
            <a:r>
              <a:rPr lang="ko-KR" altLang="en-US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활성화</a:t>
            </a:r>
            <a:r>
              <a: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/</a:t>
            </a:r>
            <a:r>
              <a:rPr lang="ko-KR" altLang="en-US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비활성화</a:t>
            </a:r>
            <a:r>
              <a:rPr lang="en-US" altLang="ko-KR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,  </a:t>
            </a:r>
            <a:r>
              <a:rPr lang="ko-KR" altLang="en-US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회원</a:t>
            </a:r>
            <a:r>
              <a:rPr lang="ko-KR" altLang="en-US" sz="16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0000101010101" charset="-127"/>
                <a:ea typeface="나눔바른고딕" panose="020B0600000101010101" charset="-127"/>
              </a:rPr>
              <a:t> 수정</a:t>
            </a:r>
            <a:endParaRPr lang="en-US" altLang="ko-KR" sz="1600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0754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368300" y="0"/>
            <a:ext cx="0" cy="500896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68300" y="234196"/>
            <a:ext cx="1380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  <a:endParaRPr lang="ko-KR" altLang="en-US" dirty="0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4865" r="4865"/>
          <a:stretch/>
        </p:blipFill>
        <p:spPr>
          <a:xfrm>
            <a:off x="1" y="2977857"/>
            <a:ext cx="9906000" cy="902286"/>
          </a:xfrm>
          <a:prstGeom prst="rect">
            <a:avLst/>
          </a:prstGeom>
        </p:spPr>
      </p:pic>
      <p:grpSp>
        <p:nvGrpSpPr>
          <p:cNvPr id="57" name="그룹 56"/>
          <p:cNvGrpSpPr/>
          <p:nvPr/>
        </p:nvGrpSpPr>
        <p:grpSpPr>
          <a:xfrm>
            <a:off x="3964415" y="2410883"/>
            <a:ext cx="1968810" cy="1839384"/>
            <a:chOff x="777331" y="2465468"/>
            <a:chExt cx="1851958" cy="1730214"/>
          </a:xfrm>
        </p:grpSpPr>
        <p:sp>
          <p:nvSpPr>
            <p:cNvPr id="2" name="타원 1"/>
            <p:cNvSpPr/>
            <p:nvPr/>
          </p:nvSpPr>
          <p:spPr>
            <a:xfrm>
              <a:off x="838200" y="2465468"/>
              <a:ext cx="1730213" cy="1730214"/>
            </a:xfrm>
            <a:prstGeom prst="ellipse">
              <a:avLst/>
            </a:prstGeom>
            <a:solidFill>
              <a:srgbClr val="E753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1" name="이등변 삼각형 20"/>
            <p:cNvSpPr/>
            <p:nvPr/>
          </p:nvSpPr>
          <p:spPr>
            <a:xfrm rot="5400000">
              <a:off x="2460702" y="3289718"/>
              <a:ext cx="149452" cy="81714"/>
            </a:xfrm>
            <a:prstGeom prst="triangle">
              <a:avLst/>
            </a:prstGeom>
            <a:solidFill>
              <a:srgbClr val="E753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grpSp>
          <p:nvGrpSpPr>
            <p:cNvPr id="36" name="그룹 35"/>
            <p:cNvGrpSpPr/>
            <p:nvPr/>
          </p:nvGrpSpPr>
          <p:grpSpPr>
            <a:xfrm>
              <a:off x="777331" y="2610808"/>
              <a:ext cx="1851958" cy="878109"/>
              <a:chOff x="777331" y="2610808"/>
              <a:chExt cx="1851958" cy="878109"/>
            </a:xfrm>
          </p:grpSpPr>
          <p:sp>
            <p:nvSpPr>
              <p:cNvPr id="28" name="직사각형 27"/>
              <p:cNvSpPr/>
              <p:nvPr/>
            </p:nvSpPr>
            <p:spPr>
              <a:xfrm>
                <a:off x="1383944" y="2610808"/>
                <a:ext cx="638731" cy="2895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400" u="sng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Part1.</a:t>
                </a:r>
                <a:endParaRPr lang="ko-KR" altLang="en-US" sz="1400" u="sng" dirty="0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777331" y="3149167"/>
                <a:ext cx="1851958" cy="3184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600" b="1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주제 선정 배경과 목적</a:t>
                </a:r>
                <a:endParaRPr lang="ko-KR" altLang="en-US" sz="1600" b="1" dirty="0"/>
              </a:p>
            </p:txBody>
          </p:sp>
          <p:cxnSp>
            <p:nvCxnSpPr>
              <p:cNvPr id="32" name="직선 연결선 31"/>
              <p:cNvCxnSpPr/>
              <p:nvPr/>
            </p:nvCxnSpPr>
            <p:spPr>
              <a:xfrm>
                <a:off x="1108762" y="3488917"/>
                <a:ext cx="1189088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="" xmlns:p14="http://schemas.microsoft.com/office/powerpoint/2010/main" val="343283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500896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368300" y="234196"/>
            <a:ext cx="2133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주제선정 배경과 목적</a:t>
            </a:r>
            <a:endParaRPr lang="ko-KR" altLang="en-US" dirty="0"/>
          </a:p>
        </p:txBody>
      </p:sp>
      <p:sp>
        <p:nvSpPr>
          <p:cNvPr id="54" name="직사각형 53"/>
          <p:cNvSpPr/>
          <p:nvPr/>
        </p:nvSpPr>
        <p:spPr>
          <a:xfrm>
            <a:off x="688773" y="1303168"/>
            <a:ext cx="852845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현대인들에게 </a:t>
            </a:r>
            <a:r>
              <a:rPr lang="ko-KR" altLang="en-US" sz="28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영화관람</a:t>
            </a:r>
            <a:r>
              <a:rPr lang="ko-KR" altLang="en-US" sz="3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이란</a:t>
            </a:r>
            <a:r>
              <a:rPr lang="en-US" altLang="ko-KR" sz="3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endParaRPr lang="en-US" altLang="ko-KR" sz="30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0766" y="2500622"/>
            <a:ext cx="5724240" cy="2988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497338" y="5617079"/>
            <a:ext cx="37634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&lt;2016 </a:t>
            </a:r>
            <a:r>
              <a:rPr lang="ko-KR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문화향수실</a:t>
            </a:r>
            <a:r>
              <a:rPr lang="ko-KR" altLang="en-US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태</a:t>
            </a:r>
            <a:r>
              <a:rPr lang="en-US" altLang="ko-KR" sz="12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&gt;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435428" y="4746134"/>
            <a:ext cx="5733143" cy="2322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395568" y="3096568"/>
            <a:ext cx="348524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E7535F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2016</a:t>
            </a:r>
            <a:r>
              <a:rPr lang="ko-KR" altLang="en-US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</a:t>
            </a:r>
            <a:r>
              <a:rPr lang="ko-KR" altLang="en-US" sz="1600" b="1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문화예술관람률</a:t>
            </a:r>
            <a:r>
              <a:rPr lang="ko-KR" altLang="en-US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000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78.3%</a:t>
            </a:r>
            <a:r>
              <a:rPr lang="ko-KR" altLang="en-US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이며</a:t>
            </a:r>
            <a:r>
              <a:rPr lang="en-US" altLang="ko-KR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endParaRPr lang="en-US" altLang="ko-KR" sz="1600" b="1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2DDC0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 중 </a:t>
            </a:r>
            <a:r>
              <a:rPr lang="ko-KR" altLang="en-US" sz="2000" b="1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영화관람률</a:t>
            </a:r>
            <a:r>
              <a:rPr lang="ko-KR" altLang="en-US" sz="1600" b="1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</a:t>
            </a:r>
            <a:r>
              <a:rPr lang="ko-KR" altLang="en-US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000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73.3%</a:t>
            </a:r>
            <a:r>
              <a:rPr lang="ko-KR" altLang="en-US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</a:t>
            </a:r>
            <a:endParaRPr lang="en-US" altLang="ko-KR" sz="1600" b="1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2DDC0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600" b="1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2DDC0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가장 높은  비율을 </a:t>
            </a:r>
            <a:r>
              <a:rPr lang="ko-KR" altLang="en-US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차지하고 있다</a:t>
            </a:r>
            <a:r>
              <a:rPr lang="en-US" altLang="ko-KR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77801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970840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500896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368300" y="234196"/>
            <a:ext cx="2133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주제선정 배경과 목적</a:t>
            </a:r>
            <a:endParaRPr lang="ko-KR" altLang="en-US" dirty="0"/>
          </a:p>
        </p:txBody>
      </p:sp>
      <p:pic>
        <p:nvPicPr>
          <p:cNvPr id="1027" name="Picture 3" descr="C:\Users\삼성\Downloads\calendar (1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6267" y="3149591"/>
            <a:ext cx="1233219" cy="1233219"/>
          </a:xfrm>
          <a:prstGeom prst="rect">
            <a:avLst/>
          </a:prstGeom>
          <a:noFill/>
        </p:spPr>
      </p:pic>
      <p:sp>
        <p:nvSpPr>
          <p:cNvPr id="14" name="직사각형 13"/>
          <p:cNvSpPr/>
          <p:nvPr/>
        </p:nvSpPr>
        <p:spPr>
          <a:xfrm>
            <a:off x="1286012" y="2065215"/>
            <a:ext cx="1729961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</a:t>
            </a:r>
            <a:r>
              <a:rPr lang="ko-KR" altLang="en-US" sz="25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목적</a:t>
            </a:r>
            <a:endParaRPr lang="ko-KR" altLang="en-US" sz="25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445841" y="3367555"/>
            <a:ext cx="324640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실시간</a:t>
            </a:r>
            <a:r>
              <a:rPr lang="ko-KR" altLang="ko-KR" sz="14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</a:t>
            </a:r>
            <a:endParaRPr lang="en-US" altLang="ko-KR" sz="1400" b="1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ko-KR" sz="14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최신영화의 리뷰를 등록 및 확인 할 수 있는 </a:t>
            </a:r>
            <a:endParaRPr lang="en-US" altLang="ko-KR" sz="1400" b="1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ko-KR" sz="14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사이트 개발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6194728" y="3190595"/>
            <a:ext cx="3182281" cy="1231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14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다양한 소비자들의 </a:t>
            </a:r>
            <a:r>
              <a:rPr lang="ko-KR" altLang="ko-KR" sz="1400" b="1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니즈를</a:t>
            </a:r>
            <a:r>
              <a:rPr lang="ko-KR" altLang="ko-KR" sz="14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충족할 수 있는 </a:t>
            </a:r>
            <a:endParaRPr lang="en-US" altLang="ko-KR" sz="1400" b="1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ko-KR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많은 양의 리뷰</a:t>
            </a:r>
            <a:r>
              <a:rPr lang="ko-KR" altLang="ko-KR" sz="14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알아보기 쉬운</a:t>
            </a:r>
            <a:r>
              <a:rPr lang="en-US" altLang="ko-KR" sz="14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UI</a:t>
            </a:r>
            <a:r>
              <a:rPr lang="ko-KR" altLang="ko-KR" sz="14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</a:t>
            </a:r>
            <a:endParaRPr lang="en-US" altLang="ko-KR" sz="1400" b="1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400" b="1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ko-KR" sz="14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 </a:t>
            </a:r>
            <a:r>
              <a:rPr lang="ko-KR" altLang="ko-KR" sz="1400" b="1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반응성을</a:t>
            </a:r>
            <a:r>
              <a:rPr lang="ko-KR" altLang="ko-KR" sz="14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고려해 영화리뷰에 최적화된 </a:t>
            </a:r>
            <a:endParaRPr lang="en-US" altLang="ko-KR" sz="1400" b="1" dirty="0" smtClean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ko-KR" sz="16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기능적인 사이트</a:t>
            </a:r>
            <a:endParaRPr lang="en-US" altLang="ko-KR" sz="16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accent5">
                  <a:lumMod val="40000"/>
                  <a:lumOff val="60000"/>
                </a:schemeClr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 flipH="1" flipV="1">
            <a:off x="4909458" y="1595217"/>
            <a:ext cx="10886" cy="4050846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6191883" y="2036187"/>
            <a:ext cx="256031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2DDC0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 사이트와의 </a:t>
            </a:r>
            <a:r>
              <a:rPr lang="ko-KR" altLang="en-US" sz="2500" b="1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차별점</a:t>
            </a:r>
            <a:endParaRPr lang="ko-KR" altLang="en-US" sz="25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8" name="Picture 4" descr="C:\Users\삼성\Downloads\growth (1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18463" y="3207649"/>
            <a:ext cx="970279" cy="9702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77801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368300" y="0"/>
            <a:ext cx="0" cy="500896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68300" y="234196"/>
            <a:ext cx="1380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  <a:endParaRPr lang="ko-KR" altLang="en-US" dirty="0"/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4865" r="4865"/>
          <a:stretch/>
        </p:blipFill>
        <p:spPr>
          <a:xfrm>
            <a:off x="1" y="2977857"/>
            <a:ext cx="9906000" cy="902286"/>
          </a:xfrm>
          <a:prstGeom prst="rect">
            <a:avLst/>
          </a:prstGeom>
        </p:spPr>
      </p:pic>
      <p:grpSp>
        <p:nvGrpSpPr>
          <p:cNvPr id="57" name="그룹 56"/>
          <p:cNvGrpSpPr/>
          <p:nvPr/>
        </p:nvGrpSpPr>
        <p:grpSpPr>
          <a:xfrm>
            <a:off x="4030519" y="2410883"/>
            <a:ext cx="1844963" cy="1839384"/>
            <a:chOff x="2436705" y="2465468"/>
            <a:chExt cx="1735461" cy="1730214"/>
          </a:xfrm>
        </p:grpSpPr>
        <p:sp>
          <p:nvSpPr>
            <p:cNvPr id="14" name="타원 13"/>
            <p:cNvSpPr/>
            <p:nvPr/>
          </p:nvSpPr>
          <p:spPr>
            <a:xfrm>
              <a:off x="2436705" y="2465468"/>
              <a:ext cx="1730213" cy="1730214"/>
            </a:xfrm>
            <a:prstGeom prst="ellipse">
              <a:avLst/>
            </a:prstGeom>
            <a:solidFill>
              <a:srgbClr val="4E56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3" name="이등변 삼각형 22"/>
            <p:cNvSpPr/>
            <p:nvPr/>
          </p:nvSpPr>
          <p:spPr>
            <a:xfrm rot="5400000">
              <a:off x="4056583" y="3289718"/>
              <a:ext cx="149452" cy="81714"/>
            </a:xfrm>
            <a:prstGeom prst="triangle">
              <a:avLst/>
            </a:prstGeom>
            <a:solidFill>
              <a:srgbClr val="4E56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grpSp>
          <p:nvGrpSpPr>
            <p:cNvPr id="37" name="그룹 36"/>
            <p:cNvGrpSpPr/>
            <p:nvPr/>
          </p:nvGrpSpPr>
          <p:grpSpPr>
            <a:xfrm>
              <a:off x="2677407" y="2610808"/>
              <a:ext cx="1248812" cy="878109"/>
              <a:chOff x="1078902" y="2610808"/>
              <a:chExt cx="1248812" cy="878109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1383940" y="2610808"/>
                <a:ext cx="638730" cy="2895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ko-KR" sz="1400" u="sng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Part2.</a:t>
                </a:r>
                <a:endParaRPr lang="ko-KR" altLang="en-US" sz="1400" u="sng" dirty="0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1078902" y="3140631"/>
                <a:ext cx="1248812" cy="3184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ko-KR" altLang="en-US" sz="1600" b="1" dirty="0" smtClean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bg1"/>
                    </a:solidFill>
                    <a:effectLst>
                      <a:outerShdw blurRad="508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프로젝트 계획</a:t>
                </a:r>
                <a:endParaRPr lang="ko-KR" altLang="en-US" sz="1600" b="1" dirty="0"/>
              </a:p>
            </p:txBody>
          </p:sp>
          <p:cxnSp>
            <p:nvCxnSpPr>
              <p:cNvPr id="41" name="직선 연결선 40"/>
              <p:cNvCxnSpPr/>
              <p:nvPr/>
            </p:nvCxnSpPr>
            <p:spPr>
              <a:xfrm>
                <a:off x="1108762" y="3488917"/>
                <a:ext cx="1189088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="" xmlns:p14="http://schemas.microsoft.com/office/powerpoint/2010/main" val="240278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0" y="899034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68300" y="234196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웹사이트 개발 환경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419742" y="1268880"/>
            <a:ext cx="9001188" cy="2014528"/>
            <a:chOff x="71406" y="2357430"/>
            <a:chExt cx="9001188" cy="2014528"/>
          </a:xfrm>
        </p:grpSpPr>
        <p:cxnSp>
          <p:nvCxnSpPr>
            <p:cNvPr id="11" name="직선 화살표 연결선 10"/>
            <p:cNvCxnSpPr/>
            <p:nvPr/>
          </p:nvCxnSpPr>
          <p:spPr>
            <a:xfrm>
              <a:off x="5143504" y="2786058"/>
              <a:ext cx="714380" cy="1588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/>
            <p:nvPr/>
          </p:nvCxnSpPr>
          <p:spPr>
            <a:xfrm>
              <a:off x="3071802" y="2786058"/>
              <a:ext cx="857256" cy="1588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1406" y="2357430"/>
              <a:ext cx="3071802" cy="20145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4" name="직선 화살표 연결선 13"/>
            <p:cNvCxnSpPr/>
            <p:nvPr/>
          </p:nvCxnSpPr>
          <p:spPr>
            <a:xfrm rot="10800000">
              <a:off x="3071802" y="3786190"/>
              <a:ext cx="928694" cy="1588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/>
            <p:cNvSpPr/>
            <p:nvPr/>
          </p:nvSpPr>
          <p:spPr>
            <a:xfrm>
              <a:off x="3929058" y="2357430"/>
              <a:ext cx="1285884" cy="192882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Web Server</a:t>
              </a:r>
            </a:p>
            <a:p>
              <a:pPr algn="ctr"/>
              <a:r>
                <a:rPr lang="en-US" altLang="ko-KR" b="1" dirty="0" smtClean="0"/>
                <a:t>(Tomcat 8.0)</a:t>
              </a:r>
              <a:endParaRPr lang="ko-KR" altLang="en-US" b="1" dirty="0"/>
            </a:p>
          </p:txBody>
        </p:sp>
        <p:cxnSp>
          <p:nvCxnSpPr>
            <p:cNvPr id="16" name="직선 화살표 연결선 15"/>
            <p:cNvCxnSpPr/>
            <p:nvPr/>
          </p:nvCxnSpPr>
          <p:spPr>
            <a:xfrm rot="10800000">
              <a:off x="5214942" y="3786190"/>
              <a:ext cx="642942" cy="1588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/>
            <p:cNvSpPr/>
            <p:nvPr/>
          </p:nvSpPr>
          <p:spPr>
            <a:xfrm>
              <a:off x="5857884" y="2357430"/>
              <a:ext cx="1285884" cy="192882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/>
                <a:t>Application</a:t>
              </a:r>
            </a:p>
            <a:p>
              <a:pPr algn="ctr"/>
              <a:r>
                <a:rPr lang="en-US" altLang="ko-KR" sz="1600" b="1" dirty="0" smtClean="0"/>
                <a:t>(Eclipse</a:t>
              </a:r>
            </a:p>
            <a:p>
              <a:pPr algn="ctr"/>
              <a:r>
                <a:rPr lang="en-US" altLang="ko-KR" sz="1600" b="1" dirty="0" smtClean="0"/>
                <a:t>Mars,</a:t>
              </a:r>
            </a:p>
            <a:p>
              <a:pPr algn="ctr"/>
              <a:r>
                <a:rPr lang="en-US" altLang="ko-KR" sz="1600" b="1" dirty="0" smtClean="0"/>
                <a:t>Brackets)</a:t>
              </a:r>
              <a:endParaRPr lang="ko-KR" altLang="en-US" sz="1600" b="1" dirty="0"/>
            </a:p>
          </p:txBody>
        </p:sp>
        <p:cxnSp>
          <p:nvCxnSpPr>
            <p:cNvPr id="18" name="직선 화살표 연결선 17"/>
            <p:cNvCxnSpPr/>
            <p:nvPr/>
          </p:nvCxnSpPr>
          <p:spPr>
            <a:xfrm>
              <a:off x="7143768" y="3284536"/>
              <a:ext cx="785818" cy="1588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원통 18"/>
            <p:cNvSpPr/>
            <p:nvPr/>
          </p:nvSpPr>
          <p:spPr>
            <a:xfrm>
              <a:off x="7929650" y="2643182"/>
              <a:ext cx="1142944" cy="1357322"/>
            </a:xfrm>
            <a:prstGeom prst="can">
              <a:avLst/>
            </a:prstGeom>
            <a:solidFill>
              <a:srgbClr val="FFC000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/>
                <a:t>DB</a:t>
              </a:r>
            </a:p>
            <a:p>
              <a:pPr algn="ctr"/>
              <a:r>
                <a:rPr lang="en-US" altLang="ko-KR" sz="1600" b="1" dirty="0" smtClean="0"/>
                <a:t>(My SQL</a:t>
              </a:r>
            </a:p>
            <a:p>
              <a:pPr algn="ctr"/>
              <a:r>
                <a:rPr lang="en-US" altLang="ko-KR" sz="1600" b="1" dirty="0" smtClean="0"/>
                <a:t>5.7)</a:t>
              </a:r>
              <a:endParaRPr lang="ko-KR" altLang="en-US" sz="1600" b="1" dirty="0"/>
            </a:p>
          </p:txBody>
        </p:sp>
      </p:grpSp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2380706" y="3607980"/>
          <a:ext cx="5725160" cy="2515870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1257300"/>
                <a:gridCol w="4467860"/>
              </a:tblGrid>
              <a:tr h="3613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endParaRPr lang="ko-KR" sz="1300" b="1" kern="100" dirty="0">
                        <a:solidFill>
                          <a:srgbClr val="000000"/>
                        </a:solidFill>
                        <a:latin typeface="굴림"/>
                        <a:ea typeface="맑은 고딕"/>
                        <a:cs typeface="굴림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300" b="1" kern="100"/>
                        <a:t>개발 환경</a:t>
                      </a:r>
                      <a:endParaRPr lang="ko-KR" sz="1300" b="1" kern="100">
                        <a:solidFill>
                          <a:srgbClr val="000000"/>
                        </a:solidFill>
                        <a:latin typeface="굴림"/>
                        <a:ea typeface="맑은 고딕"/>
                        <a:cs typeface="굴림"/>
                      </a:endParaRPr>
                    </a:p>
                  </a:txBody>
                  <a:tcPr marL="68580" marR="68580" marT="0" marB="0"/>
                </a:tc>
              </a:tr>
              <a:tr h="34798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300" b="1" kern="100"/>
                        <a:t>OS</a:t>
                      </a:r>
                      <a:endParaRPr lang="ko-KR" sz="1300" b="1" kern="100">
                        <a:solidFill>
                          <a:srgbClr val="000000"/>
                        </a:solidFill>
                        <a:latin typeface="굴림"/>
                        <a:ea typeface="맑은 고딕"/>
                        <a:cs typeface="굴림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300" b="1" kern="100"/>
                        <a:t>Microsoft Windows 2008 Server, Tomcat 8.0</a:t>
                      </a:r>
                      <a:endParaRPr lang="ko-KR" sz="1300" b="1" kern="100">
                        <a:solidFill>
                          <a:srgbClr val="000000"/>
                        </a:solidFill>
                        <a:latin typeface="굴림"/>
                        <a:ea typeface="맑은 고딕"/>
                        <a:cs typeface="굴림"/>
                      </a:endParaRPr>
                    </a:p>
                  </a:txBody>
                  <a:tcPr marL="68580" marR="68580" marT="0" marB="0"/>
                </a:tc>
              </a:tr>
              <a:tr h="3613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300" b="1" kern="100"/>
                        <a:t>LANGUAGE</a:t>
                      </a:r>
                      <a:endParaRPr lang="ko-KR" sz="1300" b="1" kern="100">
                        <a:solidFill>
                          <a:srgbClr val="000000"/>
                        </a:solidFill>
                        <a:latin typeface="굴림"/>
                        <a:ea typeface="맑은 고딕"/>
                        <a:cs typeface="굴림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300" b="1" kern="100"/>
                        <a:t>Java</a:t>
                      </a:r>
                      <a:endParaRPr lang="ko-KR" sz="1300" b="1" kern="100">
                        <a:solidFill>
                          <a:srgbClr val="000000"/>
                        </a:solidFill>
                        <a:latin typeface="굴림"/>
                        <a:ea typeface="맑은 고딕"/>
                        <a:cs typeface="굴림"/>
                      </a:endParaRPr>
                    </a:p>
                  </a:txBody>
                  <a:tcPr marL="68580" marR="68580" marT="0" marB="0"/>
                </a:tc>
              </a:tr>
              <a:tr h="3613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300" b="1" kern="100"/>
                        <a:t>Application</a:t>
                      </a:r>
                      <a:endParaRPr lang="ko-KR" sz="1300" b="1" kern="100">
                        <a:solidFill>
                          <a:srgbClr val="000000"/>
                        </a:solidFill>
                        <a:latin typeface="굴림"/>
                        <a:ea typeface="맑은 고딕"/>
                        <a:cs typeface="굴림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300" b="1" kern="100" dirty="0"/>
                        <a:t>eclipse-jee-mars-2</a:t>
                      </a:r>
                      <a:endParaRPr lang="ko-KR" sz="1300" b="1" kern="100" dirty="0">
                        <a:solidFill>
                          <a:srgbClr val="000000"/>
                        </a:solidFill>
                        <a:latin typeface="굴림"/>
                        <a:ea typeface="맑은 고딕"/>
                        <a:cs typeface="굴림"/>
                      </a:endParaRPr>
                    </a:p>
                  </a:txBody>
                  <a:tcPr marL="68580" marR="68580" marT="0" marB="0"/>
                </a:tc>
              </a:tr>
              <a:tr h="3613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300" b="1" kern="100"/>
                        <a:t>DBMS</a:t>
                      </a:r>
                      <a:endParaRPr lang="ko-KR" sz="1300" b="1" kern="100">
                        <a:solidFill>
                          <a:srgbClr val="000000"/>
                        </a:solidFill>
                        <a:latin typeface="굴림"/>
                        <a:ea typeface="맑은 고딕"/>
                        <a:cs typeface="굴림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300" b="1" kern="1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Oracle Database</a:t>
                      </a:r>
                      <a:endParaRPr lang="ko-KR" sz="1300" b="1" kern="1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</a:tr>
              <a:tr h="3613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300" b="1" kern="100"/>
                        <a:t>Case Tool</a:t>
                      </a:r>
                      <a:endParaRPr lang="ko-KR" sz="1300" b="1" kern="100">
                        <a:solidFill>
                          <a:srgbClr val="000000"/>
                        </a:solidFill>
                        <a:latin typeface="굴림"/>
                        <a:ea typeface="맑은 고딕"/>
                        <a:cs typeface="굴림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300" b="1" kern="100"/>
                        <a:t>ER-WIN, Start UML</a:t>
                      </a:r>
                      <a:endParaRPr lang="ko-KR" sz="1300" b="1" kern="100">
                        <a:solidFill>
                          <a:srgbClr val="000000"/>
                        </a:solidFill>
                        <a:latin typeface="굴림"/>
                        <a:ea typeface="맑은 고딕"/>
                        <a:cs typeface="굴림"/>
                      </a:endParaRPr>
                    </a:p>
                  </a:txBody>
                  <a:tcPr marL="68580" marR="68580" marT="0" marB="0"/>
                </a:tc>
              </a:tr>
              <a:tr h="3613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300" b="1" kern="100"/>
                        <a:t>Document</a:t>
                      </a:r>
                      <a:endParaRPr lang="ko-KR" sz="1300" b="1" kern="100">
                        <a:solidFill>
                          <a:srgbClr val="000000"/>
                        </a:solidFill>
                        <a:latin typeface="굴림"/>
                        <a:ea typeface="맑은 고딕"/>
                        <a:cs typeface="굴림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300" b="1" kern="100" dirty="0"/>
                        <a:t>Power Point 2007, Microsoft Office word 2007</a:t>
                      </a:r>
                      <a:endParaRPr lang="ko-KR" sz="1300" b="1" kern="100" dirty="0">
                        <a:solidFill>
                          <a:srgbClr val="000000"/>
                        </a:solidFill>
                        <a:latin typeface="굴림"/>
                        <a:ea typeface="맑은 고딕"/>
                        <a:cs typeface="굴림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62760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0" y="825882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68300" y="234196"/>
            <a:ext cx="4039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사이트 구조도</a:t>
            </a:r>
            <a:r>
              <a:rPr lang="en-US" altLang="ko-KR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&amp;Use Case Diagram</a:t>
            </a:r>
            <a:endParaRPr lang="ko-KR" altLang="en-US" dirty="0"/>
          </a:p>
        </p:txBody>
      </p:sp>
      <p:grpSp>
        <p:nvGrpSpPr>
          <p:cNvPr id="20" name="그룹 19"/>
          <p:cNvGrpSpPr/>
          <p:nvPr/>
        </p:nvGrpSpPr>
        <p:grpSpPr>
          <a:xfrm>
            <a:off x="427642" y="1162032"/>
            <a:ext cx="8539574" cy="3706704"/>
            <a:chOff x="-2484784" y="404664"/>
            <a:chExt cx="10880176" cy="4328051"/>
          </a:xfrm>
        </p:grpSpPr>
        <p:cxnSp>
          <p:nvCxnSpPr>
            <p:cNvPr id="23" name="직선 연결선 22"/>
            <p:cNvCxnSpPr/>
            <p:nvPr/>
          </p:nvCxnSpPr>
          <p:spPr>
            <a:xfrm>
              <a:off x="-1332656" y="3140968"/>
              <a:ext cx="0" cy="511627"/>
            </a:xfrm>
            <a:prstGeom prst="line">
              <a:avLst/>
            </a:prstGeom>
            <a:ln w="603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3635896" y="3284984"/>
              <a:ext cx="0" cy="415696"/>
            </a:xfrm>
            <a:prstGeom prst="line">
              <a:avLst/>
            </a:prstGeom>
            <a:ln w="603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6610031" y="2204864"/>
              <a:ext cx="6762" cy="302259"/>
            </a:xfrm>
            <a:prstGeom prst="line">
              <a:avLst/>
            </a:prstGeom>
            <a:ln w="603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4286592" y="1095493"/>
              <a:ext cx="0" cy="415696"/>
            </a:xfrm>
            <a:prstGeom prst="line">
              <a:avLst/>
            </a:prstGeom>
            <a:ln w="603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그룹 72"/>
            <p:cNvGrpSpPr/>
            <p:nvPr/>
          </p:nvGrpSpPr>
          <p:grpSpPr>
            <a:xfrm>
              <a:off x="1117861" y="1404752"/>
              <a:ext cx="5470363" cy="475206"/>
              <a:chOff x="1359219" y="1404752"/>
              <a:chExt cx="4940973" cy="475206"/>
            </a:xfrm>
          </p:grpSpPr>
          <p:cxnSp>
            <p:nvCxnSpPr>
              <p:cNvPr id="79" name="직선 연결선 78"/>
              <p:cNvCxnSpPr/>
              <p:nvPr/>
            </p:nvCxnSpPr>
            <p:spPr>
              <a:xfrm>
                <a:off x="1359219" y="1425208"/>
                <a:ext cx="4940973" cy="59576"/>
              </a:xfrm>
              <a:prstGeom prst="line">
                <a:avLst/>
              </a:prstGeom>
              <a:ln w="6032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/>
              <p:cNvCxnSpPr/>
              <p:nvPr/>
            </p:nvCxnSpPr>
            <p:spPr>
              <a:xfrm>
                <a:off x="1401926" y="1404752"/>
                <a:ext cx="0" cy="415696"/>
              </a:xfrm>
              <a:prstGeom prst="line">
                <a:avLst/>
              </a:prstGeom>
              <a:ln w="6032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/>
              <p:cNvCxnSpPr/>
              <p:nvPr/>
            </p:nvCxnSpPr>
            <p:spPr>
              <a:xfrm>
                <a:off x="6270008" y="1464262"/>
                <a:ext cx="0" cy="415696"/>
              </a:xfrm>
              <a:prstGeom prst="line">
                <a:avLst/>
              </a:prstGeom>
              <a:ln w="6032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직사각형 31"/>
            <p:cNvSpPr/>
            <p:nvPr/>
          </p:nvSpPr>
          <p:spPr>
            <a:xfrm>
              <a:off x="2890125" y="404664"/>
              <a:ext cx="2940627" cy="710168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spcAft>
                  <a:spcPts val="0"/>
                </a:spcAft>
              </a:pPr>
              <a:r>
                <a:rPr lang="ko-KR" altLang="en-US" sz="13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</a:rPr>
                <a:t>영화 리뷰사이트</a:t>
              </a:r>
              <a:endParaRPr lang="ko-KR" sz="13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397396" y="1788338"/>
              <a:ext cx="2368890" cy="5436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3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</a:rPr>
                <a:t>운영자 페이지</a:t>
              </a:r>
              <a:endParaRPr lang="ko-KR" sz="13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1114036" y="2204864"/>
              <a:ext cx="0" cy="415697"/>
            </a:xfrm>
            <a:prstGeom prst="line">
              <a:avLst/>
            </a:prstGeom>
            <a:ln w="603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1114039" y="2492896"/>
              <a:ext cx="19356" cy="2206527"/>
            </a:xfrm>
            <a:prstGeom prst="line">
              <a:avLst/>
            </a:prstGeom>
            <a:ln w="603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/>
            <p:cNvSpPr/>
            <p:nvPr/>
          </p:nvSpPr>
          <p:spPr>
            <a:xfrm>
              <a:off x="-117069" y="1769012"/>
              <a:ext cx="2330056" cy="5436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spcAft>
                  <a:spcPts val="0"/>
                </a:spcAft>
              </a:pPr>
              <a:r>
                <a:rPr lang="ko-KR" altLang="en-US" sz="13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</a:rPr>
                <a:t>사용자 페이지</a:t>
              </a:r>
              <a:endParaRPr lang="ko-KR" sz="13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555776" y="4213517"/>
              <a:ext cx="1152128" cy="51162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spcAft>
                  <a:spcPts val="0"/>
                </a:spcAft>
              </a:pPr>
              <a:r>
                <a:rPr lang="ko-KR" altLang="en-US" sz="12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</a:rPr>
                <a:t>답변하기</a:t>
              </a:r>
              <a:endParaRPr 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endParaRPr>
            </a:p>
          </p:txBody>
        </p:sp>
        <p:grpSp>
          <p:nvGrpSpPr>
            <p:cNvPr id="43" name="그룹 73"/>
            <p:cNvGrpSpPr/>
            <p:nvPr/>
          </p:nvGrpSpPr>
          <p:grpSpPr>
            <a:xfrm>
              <a:off x="-1404664" y="2492896"/>
              <a:ext cx="5112567" cy="418263"/>
              <a:chOff x="2267744" y="1461695"/>
              <a:chExt cx="4032448" cy="418263"/>
            </a:xfrm>
          </p:grpSpPr>
          <p:cxnSp>
            <p:nvCxnSpPr>
              <p:cNvPr id="76" name="직선 연결선 75"/>
              <p:cNvCxnSpPr/>
              <p:nvPr/>
            </p:nvCxnSpPr>
            <p:spPr>
              <a:xfrm>
                <a:off x="2267744" y="1484784"/>
                <a:ext cx="4032448" cy="0"/>
              </a:xfrm>
              <a:prstGeom prst="line">
                <a:avLst/>
              </a:prstGeom>
              <a:ln w="6032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/>
              <p:cNvCxnSpPr/>
              <p:nvPr/>
            </p:nvCxnSpPr>
            <p:spPr>
              <a:xfrm>
                <a:off x="2313904" y="1461695"/>
                <a:ext cx="0" cy="415696"/>
              </a:xfrm>
              <a:prstGeom prst="line">
                <a:avLst/>
              </a:prstGeom>
              <a:ln w="6032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/>
              <p:cNvCxnSpPr/>
              <p:nvPr/>
            </p:nvCxnSpPr>
            <p:spPr>
              <a:xfrm>
                <a:off x="6270008" y="1464262"/>
                <a:ext cx="0" cy="415696"/>
              </a:xfrm>
              <a:prstGeom prst="line">
                <a:avLst/>
              </a:prstGeom>
              <a:ln w="6032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직선 연결선 43"/>
            <p:cNvCxnSpPr/>
            <p:nvPr/>
          </p:nvCxnSpPr>
          <p:spPr>
            <a:xfrm>
              <a:off x="7675313" y="3356992"/>
              <a:ext cx="0" cy="511627"/>
            </a:xfrm>
            <a:prstGeom prst="line">
              <a:avLst/>
            </a:prstGeom>
            <a:ln w="603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5569272" y="3347050"/>
              <a:ext cx="0" cy="511627"/>
            </a:xfrm>
            <a:prstGeom prst="line">
              <a:avLst/>
            </a:prstGeom>
            <a:ln w="60325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직사각형 46"/>
            <p:cNvSpPr/>
            <p:nvPr/>
          </p:nvSpPr>
          <p:spPr>
            <a:xfrm>
              <a:off x="4864990" y="2937767"/>
              <a:ext cx="1440160" cy="51162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</a:rPr>
                <a:t>회원관리</a:t>
              </a:r>
              <a:endParaRPr 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6977040" y="2881031"/>
              <a:ext cx="1418351" cy="51162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ko-KR" altLang="en-US" sz="12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</a:rPr>
                <a:t>영화관리</a:t>
              </a:r>
              <a:endParaRPr 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4871000" y="3637453"/>
              <a:ext cx="1418353" cy="51162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spcAft>
                  <a:spcPts val="0"/>
                </a:spcAft>
              </a:pPr>
              <a:r>
                <a:rPr lang="ko-KR" altLang="en-US" sz="12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</a:rPr>
                <a:t>회원등록</a:t>
              </a:r>
              <a:endParaRPr 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6977041" y="3647396"/>
              <a:ext cx="1418351" cy="51162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spcAft>
                  <a:spcPts val="0"/>
                </a:spcAft>
              </a:pPr>
              <a:r>
                <a:rPr lang="ko-KR" altLang="en-US" sz="12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</a:rPr>
                <a:t>영화목록추가</a:t>
              </a:r>
              <a:endParaRPr 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endParaRPr>
            </a:p>
          </p:txBody>
        </p:sp>
        <p:grpSp>
          <p:nvGrpSpPr>
            <p:cNvPr id="52" name="그룹 88"/>
            <p:cNvGrpSpPr/>
            <p:nvPr/>
          </p:nvGrpSpPr>
          <p:grpSpPr>
            <a:xfrm>
              <a:off x="5560493" y="2492897"/>
              <a:ext cx="2112583" cy="418262"/>
              <a:chOff x="3022682" y="1461696"/>
              <a:chExt cx="2628997" cy="418262"/>
            </a:xfrm>
          </p:grpSpPr>
          <p:cxnSp>
            <p:nvCxnSpPr>
              <p:cNvPr id="73" name="직선 연결선 72"/>
              <p:cNvCxnSpPr/>
              <p:nvPr/>
            </p:nvCxnSpPr>
            <p:spPr>
              <a:xfrm>
                <a:off x="3022682" y="1475922"/>
                <a:ext cx="2628997" cy="14236"/>
              </a:xfrm>
              <a:prstGeom prst="line">
                <a:avLst/>
              </a:prstGeom>
              <a:ln w="6032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/>
              <p:cNvCxnSpPr/>
              <p:nvPr/>
            </p:nvCxnSpPr>
            <p:spPr>
              <a:xfrm>
                <a:off x="3048476" y="1461696"/>
                <a:ext cx="0" cy="415697"/>
              </a:xfrm>
              <a:prstGeom prst="line">
                <a:avLst/>
              </a:prstGeom>
              <a:ln w="6032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/>
              <p:cNvCxnSpPr/>
              <p:nvPr/>
            </p:nvCxnSpPr>
            <p:spPr>
              <a:xfrm>
                <a:off x="5651417" y="1464262"/>
                <a:ext cx="0" cy="415696"/>
              </a:xfrm>
              <a:prstGeom prst="line">
                <a:avLst/>
              </a:prstGeom>
              <a:ln w="6032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그룹 104"/>
            <p:cNvGrpSpPr/>
            <p:nvPr/>
          </p:nvGrpSpPr>
          <p:grpSpPr>
            <a:xfrm>
              <a:off x="3131840" y="3645024"/>
              <a:ext cx="1008112" cy="576064"/>
              <a:chOff x="2267744" y="1461695"/>
              <a:chExt cx="4032448" cy="576064"/>
            </a:xfrm>
          </p:grpSpPr>
          <p:cxnSp>
            <p:nvCxnSpPr>
              <p:cNvPr id="66" name="직선 연결선 65"/>
              <p:cNvCxnSpPr/>
              <p:nvPr/>
            </p:nvCxnSpPr>
            <p:spPr>
              <a:xfrm>
                <a:off x="2267744" y="1484784"/>
                <a:ext cx="4032448" cy="0"/>
              </a:xfrm>
              <a:prstGeom prst="line">
                <a:avLst/>
              </a:prstGeom>
              <a:ln w="6032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/>
              <p:cNvCxnSpPr>
                <a:endCxn id="42" idx="0"/>
              </p:cNvCxnSpPr>
              <p:nvPr/>
            </p:nvCxnSpPr>
            <p:spPr>
              <a:xfrm flipH="1">
                <a:off x="2267744" y="1461695"/>
                <a:ext cx="46160" cy="568493"/>
              </a:xfrm>
              <a:prstGeom prst="line">
                <a:avLst/>
              </a:prstGeom>
              <a:ln w="6032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직선 연결선 68"/>
              <p:cNvCxnSpPr/>
              <p:nvPr/>
            </p:nvCxnSpPr>
            <p:spPr>
              <a:xfrm>
                <a:off x="6270008" y="1464262"/>
                <a:ext cx="30184" cy="573497"/>
              </a:xfrm>
              <a:prstGeom prst="line">
                <a:avLst/>
              </a:prstGeom>
              <a:ln w="6032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직사각형 57"/>
            <p:cNvSpPr/>
            <p:nvPr/>
          </p:nvSpPr>
          <p:spPr>
            <a:xfrm>
              <a:off x="3779912" y="4221088"/>
              <a:ext cx="1107756" cy="51162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spcAft>
                  <a:spcPts val="0"/>
                </a:spcAft>
              </a:pPr>
              <a:r>
                <a:rPr lang="ko-KR" altLang="en-US" sz="12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</a:rPr>
                <a:t>질문하기</a:t>
              </a:r>
              <a:endParaRPr 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-1938714" y="2917373"/>
              <a:ext cx="1365277" cy="51162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</a:rPr>
                <a:t>로그인하기</a:t>
              </a:r>
              <a:endParaRPr 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endParaRPr>
            </a:p>
          </p:txBody>
        </p:sp>
        <p:grpSp>
          <p:nvGrpSpPr>
            <p:cNvPr id="60" name="그룹 126"/>
            <p:cNvGrpSpPr/>
            <p:nvPr/>
          </p:nvGrpSpPr>
          <p:grpSpPr>
            <a:xfrm>
              <a:off x="-1908721" y="3637453"/>
              <a:ext cx="1115616" cy="418263"/>
              <a:chOff x="2267744" y="1461695"/>
              <a:chExt cx="4032448" cy="418263"/>
            </a:xfrm>
          </p:grpSpPr>
          <p:cxnSp>
            <p:nvCxnSpPr>
              <p:cNvPr id="63" name="직선 연결선 62"/>
              <p:cNvCxnSpPr/>
              <p:nvPr/>
            </p:nvCxnSpPr>
            <p:spPr>
              <a:xfrm>
                <a:off x="2267744" y="1484784"/>
                <a:ext cx="4032448" cy="0"/>
              </a:xfrm>
              <a:prstGeom prst="line">
                <a:avLst/>
              </a:prstGeom>
              <a:ln w="6032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/>
              <p:cNvCxnSpPr/>
              <p:nvPr/>
            </p:nvCxnSpPr>
            <p:spPr>
              <a:xfrm>
                <a:off x="2313904" y="1461695"/>
                <a:ext cx="0" cy="415696"/>
              </a:xfrm>
              <a:prstGeom prst="line">
                <a:avLst/>
              </a:prstGeom>
              <a:ln w="6032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/>
              <p:cNvCxnSpPr/>
              <p:nvPr/>
            </p:nvCxnSpPr>
            <p:spPr>
              <a:xfrm>
                <a:off x="6270008" y="1464262"/>
                <a:ext cx="0" cy="415696"/>
              </a:xfrm>
              <a:prstGeom prst="line">
                <a:avLst/>
              </a:prstGeom>
              <a:ln w="60325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직사각형 60"/>
            <p:cNvSpPr/>
            <p:nvPr/>
          </p:nvSpPr>
          <p:spPr>
            <a:xfrm>
              <a:off x="-2484784" y="4069501"/>
              <a:ext cx="1183199" cy="51162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spcAft>
                  <a:spcPts val="0"/>
                </a:spcAft>
              </a:pPr>
              <a:r>
                <a:rPr lang="ko-KR" altLang="en-US" sz="11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</a:rPr>
                <a:t>회원페이지</a:t>
              </a:r>
              <a:endParaRPr lang="ko-KR" sz="11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-1225153" y="4061930"/>
              <a:ext cx="1115615" cy="51162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latinLnBrk="1">
                <a:spcAft>
                  <a:spcPts val="0"/>
                </a:spcAft>
              </a:pPr>
              <a:r>
                <a:rPr lang="ko-KR" altLang="en-US" sz="12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</a:rPr>
                <a:t>회원가입</a:t>
              </a:r>
              <a:endParaRPr 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79228" y="2909151"/>
              <a:ext cx="1274258" cy="51162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2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</a:rPr>
                <a:t>리뷰페이지</a:t>
              </a:r>
              <a:endParaRPr 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075366" y="2881031"/>
              <a:ext cx="1152128" cy="51162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en-US" altLang="ko-KR" sz="1200" b="1" dirty="0" smtClean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chemeClr val="bg1"/>
                  </a:solidFill>
                  <a:effectLst>
                    <a:outerShdw blurRad="508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</a:rPr>
                <a:t>Q&amp;A</a:t>
              </a:r>
              <a:endParaRPr lang="ko-KR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endParaRPr>
            </a:p>
          </p:txBody>
        </p:sp>
      </p:grpSp>
      <p:cxnSp>
        <p:nvCxnSpPr>
          <p:cNvPr id="83" name="직선 연결선 82"/>
          <p:cNvCxnSpPr/>
          <p:nvPr/>
        </p:nvCxnSpPr>
        <p:spPr>
          <a:xfrm>
            <a:off x="2824403" y="4846599"/>
            <a:ext cx="875618" cy="0"/>
          </a:xfrm>
          <a:prstGeom prst="line">
            <a:avLst/>
          </a:prstGeom>
          <a:ln w="603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>
            <a:off x="2834426" y="4826825"/>
            <a:ext cx="0" cy="356018"/>
          </a:xfrm>
          <a:prstGeom prst="line">
            <a:avLst/>
          </a:prstGeom>
          <a:ln w="603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3693467" y="4829023"/>
            <a:ext cx="0" cy="356018"/>
          </a:xfrm>
          <a:prstGeom prst="line">
            <a:avLst/>
          </a:prstGeom>
          <a:ln w="603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2372266" y="5196847"/>
            <a:ext cx="928662" cy="4381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spcAft>
                <a:spcPts val="0"/>
              </a:spcAft>
            </a:pPr>
            <a:r>
              <a:rPr lang="ko-KR" altLang="en-US" sz="11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리뷰등록</a:t>
            </a:r>
            <a:endParaRPr lang="ko-KR" sz="11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3360918" y="5190363"/>
            <a:ext cx="875617" cy="4381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spcAft>
                <a:spcPts val="0"/>
              </a:spcAft>
            </a:pP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리뷰수정</a:t>
            </a:r>
            <a:endParaRPr 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2760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0" y="825882"/>
            <a:ext cx="9906000" cy="5381625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368300" y="0"/>
            <a:ext cx="0" cy="698500"/>
          </a:xfrm>
          <a:prstGeom prst="line">
            <a:avLst/>
          </a:prstGeom>
          <a:ln w="38100">
            <a:solidFill>
              <a:srgbClr val="E753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68300" y="234196"/>
            <a:ext cx="4039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사이트 구조도</a:t>
            </a:r>
            <a:r>
              <a:rPr lang="en-US" altLang="ko-KR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&amp;Use Case Diagram</a:t>
            </a:r>
            <a:endParaRPr lang="ko-KR" altLang="en-US" dirty="0"/>
          </a:p>
        </p:txBody>
      </p:sp>
      <p:cxnSp>
        <p:nvCxnSpPr>
          <p:cNvPr id="83" name="직선 연결선 82"/>
          <p:cNvCxnSpPr/>
          <p:nvPr/>
        </p:nvCxnSpPr>
        <p:spPr>
          <a:xfrm>
            <a:off x="2824403" y="4846599"/>
            <a:ext cx="875618" cy="0"/>
          </a:xfrm>
          <a:prstGeom prst="line">
            <a:avLst/>
          </a:prstGeom>
          <a:ln w="603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연결선 83"/>
          <p:cNvCxnSpPr/>
          <p:nvPr/>
        </p:nvCxnSpPr>
        <p:spPr>
          <a:xfrm>
            <a:off x="2834426" y="4826825"/>
            <a:ext cx="0" cy="356018"/>
          </a:xfrm>
          <a:prstGeom prst="line">
            <a:avLst/>
          </a:prstGeom>
          <a:ln w="603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3693467" y="4829023"/>
            <a:ext cx="0" cy="356018"/>
          </a:xfrm>
          <a:prstGeom prst="line">
            <a:avLst/>
          </a:prstGeom>
          <a:ln w="603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2372266" y="5196847"/>
            <a:ext cx="928662" cy="4381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spcAft>
                <a:spcPts val="0"/>
              </a:spcAft>
            </a:pPr>
            <a:r>
              <a:rPr lang="ko-KR" altLang="en-US" sz="11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리뷰등록</a:t>
            </a:r>
            <a:endParaRPr lang="ko-KR" sz="11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3360918" y="5190363"/>
            <a:ext cx="875617" cy="4381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spcAft>
                <a:spcPts val="0"/>
              </a:spcAft>
            </a:pPr>
            <a:r>
              <a:rPr lang="ko-KR" altLang="en-US" sz="1200" b="1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bg1"/>
                </a:solidFill>
                <a:effectLst>
                  <a:outerShdw blurRad="508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</a:rPr>
              <a:t>리뷰수정</a:t>
            </a:r>
            <a:endParaRPr lang="ko-KR" sz="1200" b="1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bg1"/>
              </a:solidFill>
              <a:effectLst>
                <a:outerShdw blurRad="50800" dir="2700000" algn="tl" rotWithShape="0">
                  <a:prstClr val="black">
                    <a:alpha val="40000"/>
                  </a:prstClr>
                </a:outerShdw>
              </a:effectLst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5632" y="1989506"/>
            <a:ext cx="8300085" cy="3615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62760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1121</TotalTime>
  <Words>562</Words>
  <Application>Microsoft Office PowerPoint</Application>
  <PresentationFormat>A4 용지(210x297mm)</PresentationFormat>
  <Paragraphs>223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굴림</vt:lpstr>
      <vt:lpstr>Arial</vt:lpstr>
      <vt:lpstr>나눔바른고딕</vt:lpstr>
      <vt:lpstr>Calibri</vt:lpstr>
      <vt:lpstr>맑은 고딕</vt:lpstr>
      <vt:lpstr>나눔고딕</vt:lpstr>
      <vt:lpstr>Calibri Light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김민수</cp:lastModifiedBy>
  <cp:revision>227</cp:revision>
  <dcterms:created xsi:type="dcterms:W3CDTF">2014-09-22T06:55:46Z</dcterms:created>
  <dcterms:modified xsi:type="dcterms:W3CDTF">2017-04-27T17:33:28Z</dcterms:modified>
</cp:coreProperties>
</file>